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Default Extension="tiff" ContentType="image/tiff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4" r:id="rId1"/>
  </p:sldMasterIdLst>
  <p:notesMasterIdLst>
    <p:notesMasterId r:id="rId32"/>
  </p:notesMasterIdLst>
  <p:handoutMasterIdLst>
    <p:handoutMasterId r:id="rId33"/>
  </p:handoutMasterIdLst>
  <p:sldIdLst>
    <p:sldId id="559" r:id="rId2"/>
    <p:sldId id="576" r:id="rId3"/>
    <p:sldId id="592" r:id="rId4"/>
    <p:sldId id="591" r:id="rId5"/>
    <p:sldId id="590" r:id="rId6"/>
    <p:sldId id="579" r:id="rId7"/>
    <p:sldId id="587" r:id="rId8"/>
    <p:sldId id="588" r:id="rId9"/>
    <p:sldId id="589" r:id="rId10"/>
    <p:sldId id="503" r:id="rId11"/>
    <p:sldId id="580" r:id="rId12"/>
    <p:sldId id="594" r:id="rId13"/>
    <p:sldId id="582" r:id="rId14"/>
    <p:sldId id="567" r:id="rId15"/>
    <p:sldId id="583" r:id="rId16"/>
    <p:sldId id="568" r:id="rId17"/>
    <p:sldId id="584" r:id="rId18"/>
    <p:sldId id="585" r:id="rId19"/>
    <p:sldId id="593" r:id="rId20"/>
    <p:sldId id="570" r:id="rId21"/>
    <p:sldId id="571" r:id="rId22"/>
    <p:sldId id="507" r:id="rId23"/>
    <p:sldId id="572" r:id="rId24"/>
    <p:sldId id="508" r:id="rId25"/>
    <p:sldId id="510" r:id="rId26"/>
    <p:sldId id="573" r:id="rId27"/>
    <p:sldId id="574" r:id="rId28"/>
    <p:sldId id="557" r:id="rId29"/>
    <p:sldId id="575" r:id="rId30"/>
    <p:sldId id="586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C4571"/>
    <a:srgbClr val="004370"/>
    <a:srgbClr val="00020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6" autoAdjust="0"/>
    <p:restoredTop sz="94953" autoAdjust="0"/>
  </p:normalViewPr>
  <p:slideViewPr>
    <p:cSldViewPr snapToGrid="0" snapToObjects="1">
      <p:cViewPr>
        <p:scale>
          <a:sx n="58" d="100"/>
          <a:sy n="58" d="100"/>
        </p:scale>
        <p:origin x="-5070" y="-23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3"/>
  <c:chart>
    <c:title>
      <c:tx>
        <c:rich>
          <a:bodyPr/>
          <a:lstStyle/>
          <a:p>
            <a: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Indian Consumption of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Zinc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Fertilizer Market</a:t>
            </a:r>
          </a:p>
        </c:rich>
      </c:tx>
      <c:layout>
        <c:manualLayout>
          <c:xMode val="edge"/>
          <c:yMode val="edge"/>
          <c:x val="0.16689720727572402"/>
          <c:y val="5.8187387081935313E-2"/>
        </c:manualLayout>
      </c:layout>
    </c:title>
    <c:plotArea>
      <c:layout>
        <c:manualLayout>
          <c:layoutTarget val="inner"/>
          <c:xMode val="edge"/>
          <c:yMode val="edge"/>
          <c:x val="0.16666630819824402"/>
          <c:y val="0.33008476479678012"/>
          <c:w val="0.76298995496882416"/>
          <c:h val="0.49248975814856105"/>
        </c:manualLayout>
      </c:layout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Zinc Sulphate (tonnes)</c:v>
                </c:pt>
              </c:strCache>
            </c:strRef>
          </c:tx>
          <c:cat>
            <c:strRef>
              <c:f>Sheet1!$A$2:$A$7</c:f>
              <c:strCache>
                <c:ptCount val="4"/>
                <c:pt idx="0">
                  <c:v>2008-09</c:v>
                </c:pt>
                <c:pt idx="1">
                  <c:v>2009-10</c:v>
                </c:pt>
                <c:pt idx="2">
                  <c:v>2010-11</c:v>
                </c:pt>
                <c:pt idx="3">
                  <c:v>2011-12</c:v>
                </c:pt>
              </c:strCache>
            </c:strRef>
          </c:cat>
          <c:val>
            <c:numRef>
              <c:f>Sheet1!$B$2:$B$7</c:f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Zinc</c:v>
                </c:pt>
              </c:strCache>
            </c:strRef>
          </c:tx>
          <c:spPr>
            <a:ln>
              <a:solidFill>
                <a:schemeClr val="accent3"/>
              </a:solidFill>
            </a:ln>
          </c:spPr>
          <c:marker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cat>
            <c:strRef>
              <c:f>Sheet1!$A$2:$A$7</c:f>
              <c:strCache>
                <c:ptCount val="4"/>
                <c:pt idx="0">
                  <c:v>2008-09</c:v>
                </c:pt>
                <c:pt idx="1">
                  <c:v>2009-10</c:v>
                </c:pt>
                <c:pt idx="2">
                  <c:v>2010-11</c:v>
                </c:pt>
                <c:pt idx="3">
                  <c:v>2011-12</c:v>
                </c:pt>
              </c:strCache>
            </c:strRef>
          </c:cat>
          <c:val>
            <c:numRef>
              <c:f>Sheet1!$C$2:$C$7</c:f>
              <c:numCache>
                <c:formatCode>_(* #,##0_);_(* \(#,##0\);_(* "-"??_);_(@_)</c:formatCode>
                <c:ptCount val="4"/>
                <c:pt idx="0">
                  <c:v>29069.599999999995</c:v>
                </c:pt>
                <c:pt idx="1">
                  <c:v>29566.32</c:v>
                </c:pt>
                <c:pt idx="2">
                  <c:v>36672.719999999994</c:v>
                </c:pt>
                <c:pt idx="3">
                  <c:v>51512.719999999994</c:v>
                </c:pt>
              </c:numCache>
            </c:numRef>
          </c:val>
        </c:ser>
        <c:dLbls/>
        <c:marker val="1"/>
        <c:axId val="118693888"/>
        <c:axId val="118695040"/>
      </c:lineChart>
      <c:catAx>
        <c:axId val="118693888"/>
        <c:scaling>
          <c:orientation val="minMax"/>
        </c:scaling>
        <c:axPos val="b"/>
        <c:majorTickMark val="none"/>
        <c:tickLblPos val="nextTo"/>
        <c:txPr>
          <a:bodyPr rot="0"/>
          <a:lstStyle/>
          <a:p>
            <a:pPr>
              <a:defRPr>
                <a:solidFill>
                  <a:srgbClr val="404040"/>
                </a:solidFill>
              </a:defRPr>
            </a:pPr>
            <a:endParaRPr lang="en-US"/>
          </a:p>
        </c:txPr>
        <c:crossAx val="118695040"/>
        <c:crossesAt val="0"/>
        <c:auto val="1"/>
        <c:lblAlgn val="ctr"/>
        <c:lblOffset val="100"/>
      </c:catAx>
      <c:valAx>
        <c:axId val="118695040"/>
        <c:scaling>
          <c:orientation val="minMax"/>
          <c:max val="55000"/>
          <c:min val="25000"/>
        </c:scaling>
        <c:axPos val="l"/>
        <c:majorGridlines/>
        <c:title>
          <c:tx>
            <c:rich>
              <a:bodyPr rot="0" vert="horz"/>
              <a:lstStyle/>
              <a:p>
                <a:pPr>
                  <a:defRPr>
                    <a:solidFill>
                      <a:srgbClr val="404040"/>
                    </a:solidFill>
                  </a:defRPr>
                </a:pPr>
                <a:r>
                  <a:rPr lang="en-US" dirty="0">
                    <a:solidFill>
                      <a:srgbClr val="404040"/>
                    </a:solidFill>
                  </a:rPr>
                  <a:t>tonnes</a:t>
                </a:r>
              </a:p>
            </c:rich>
          </c:tx>
          <c:layout>
            <c:manualLayout>
              <c:xMode val="edge"/>
              <c:yMode val="edge"/>
              <c:x val="2.7315293768456605E-2"/>
              <c:y val="0.17488006252919799"/>
            </c:manualLayout>
          </c:layout>
        </c:title>
        <c:numFmt formatCode="_(* #,##0_);_(* \(#,##0\);_(* &quot;-&quot;??_);_(@_)" sourceLinked="1"/>
        <c:majorTickMark val="none"/>
        <c:tickLblPos val="nextTo"/>
        <c:txPr>
          <a:bodyPr/>
          <a:lstStyle/>
          <a:p>
            <a:pPr>
              <a:defRPr>
                <a:solidFill>
                  <a:srgbClr val="404040"/>
                </a:solidFill>
              </a:defRPr>
            </a:pPr>
            <a:endParaRPr lang="en-US"/>
          </a:p>
        </c:txPr>
        <c:crossAx val="118693888"/>
        <c:crosses val="autoZero"/>
        <c:crossBetween val="between"/>
        <c:majorUnit val="10000"/>
        <c:minorUnit val="200"/>
      </c:valAx>
      <c:spPr>
        <a:noFill/>
      </c:spPr>
    </c:plotArea>
    <c:plotVisOnly val="1"/>
    <c:dispBlanksAs val="gap"/>
  </c:chart>
  <c:spPr>
    <a:ln>
      <a:solidFill>
        <a:schemeClr val="tx1">
          <a:lumMod val="75000"/>
          <a:lumOff val="25000"/>
        </a:schemeClr>
      </a:solidFill>
    </a:ln>
  </c:spPr>
  <c:txPr>
    <a:bodyPr/>
    <a:lstStyle/>
    <a:p>
      <a:pPr>
        <a:defRPr sz="1800"/>
      </a:pPr>
      <a:endParaRPr lang="en-US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0.16568584095548997"/>
          <c:y val="0.17053112914565297"/>
          <c:w val="0.76168496276339615"/>
          <c:h val="0.61331747754723898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Zn</c:v>
                </c:pt>
              </c:strCache>
            </c:strRef>
          </c:tx>
          <c:spPr>
            <a:solidFill>
              <a:schemeClr val="accent3"/>
            </a:solidFill>
          </c:spPr>
          <c:cat>
            <c:numRef>
              <c:f>Sheet1!$A$2:$A$7</c:f>
              <c:numCache>
                <c:formatCode>General</c:formatCode>
                <c:ptCount val="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5"/>
                <c:pt idx="0">
                  <c:v>12</c:v>
                </c:pt>
                <c:pt idx="1">
                  <c:v>13</c:v>
                </c:pt>
                <c:pt idx="2">
                  <c:v>20</c:v>
                </c:pt>
                <c:pt idx="3">
                  <c:v>24</c:v>
                </c:pt>
                <c:pt idx="4">
                  <c:v>28</c:v>
                </c:pt>
              </c:numCache>
            </c:numRef>
          </c:val>
        </c:ser>
        <c:dLbls/>
        <c:gapWidth val="74"/>
        <c:overlap val="-15"/>
        <c:axId val="172684032"/>
        <c:axId val="172685568"/>
      </c:barChart>
      <c:catAx>
        <c:axId val="17268403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solidFill>
                  <a:srgbClr val="404040"/>
                </a:solidFill>
              </a:defRPr>
            </a:pPr>
            <a:endParaRPr lang="en-US"/>
          </a:p>
        </c:txPr>
        <c:crossAx val="172685568"/>
        <c:crosses val="autoZero"/>
        <c:auto val="1"/>
        <c:lblAlgn val="ctr"/>
        <c:lblOffset val="100"/>
      </c:catAx>
      <c:valAx>
        <c:axId val="17268556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solidFill>
                  <a:srgbClr val="404040"/>
                </a:solidFill>
              </a:defRPr>
            </a:pPr>
            <a:endParaRPr lang="en-US"/>
          </a:p>
        </c:txPr>
        <c:crossAx val="172684032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>
              <a:solidFill>
                <a:schemeClr val="tx1">
                  <a:lumMod val="75000"/>
                  <a:lumOff val="25000"/>
                </a:schemeClr>
              </a:solidFill>
            </a:defRPr>
          </a:pPr>
          <a:endParaRPr lang="en-US"/>
        </a:p>
      </c:txPr>
    </c:legend>
    <c:plotVisOnly val="1"/>
    <c:dispBlanksAs val="gap"/>
  </c:chart>
  <c:spPr>
    <a:solidFill>
      <a:schemeClr val="bg1"/>
    </a:solidFill>
    <a:ln>
      <a:solidFill>
        <a:srgbClr val="4F81BD"/>
      </a:solidFill>
    </a:ln>
  </c:spPr>
  <c:txPr>
    <a:bodyPr/>
    <a:lstStyle/>
    <a:p>
      <a:pPr>
        <a:defRPr sz="2000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3"/>
  <c:chart>
    <c:title>
      <c:tx>
        <c:rich>
          <a:bodyPr/>
          <a:lstStyle/>
          <a:p>
            <a:pPr>
              <a:defRPr/>
            </a:pPr>
            <a:r>
              <a:rPr lang="en-US" sz="1000" dirty="0"/>
              <a:t>Indian Consumption of Zinc in Fertilizer Market</a:t>
            </a:r>
          </a:p>
        </c:rich>
      </c:tx>
      <c:layout>
        <c:manualLayout>
          <c:xMode val="edge"/>
          <c:yMode val="edge"/>
          <c:x val="0.13655225756946301"/>
          <c:y val="1.9500300051480905E-2"/>
        </c:manualLayout>
      </c:layout>
    </c:title>
    <c:plotArea>
      <c:layout>
        <c:manualLayout>
          <c:layoutTarget val="inner"/>
          <c:xMode val="edge"/>
          <c:yMode val="edge"/>
          <c:x val="0.16666630819824399"/>
          <c:y val="0.33008476479678012"/>
          <c:w val="0.76298995496882416"/>
          <c:h val="0.49248975814856105"/>
        </c:manualLayout>
      </c:layout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Zinc Sulphate (tonnes)</c:v>
                </c:pt>
              </c:strCache>
            </c:strRef>
          </c:tx>
          <c:cat>
            <c:strRef>
              <c:f>Sheet1!$A$2:$A$7</c:f>
              <c:strCache>
                <c:ptCount val="4"/>
                <c:pt idx="0">
                  <c:v>2008-09</c:v>
                </c:pt>
                <c:pt idx="1">
                  <c:v>2009-10</c:v>
                </c:pt>
                <c:pt idx="2">
                  <c:v>2010-11</c:v>
                </c:pt>
                <c:pt idx="3">
                  <c:v>2011-12</c:v>
                </c:pt>
              </c:strCache>
            </c:strRef>
          </c:cat>
          <c:val>
            <c:numRef>
              <c:f>Sheet1!$B$2:$B$7</c:f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Zinc</c:v>
                </c:pt>
              </c:strCache>
            </c:strRef>
          </c:tx>
          <c:spPr>
            <a:ln w="28575" cmpd="sng">
              <a:solidFill>
                <a:srgbClr val="FFFFFF"/>
              </a:solidFill>
            </a:ln>
          </c:spPr>
          <c:marker>
            <c:spPr>
              <a:solidFill>
                <a:srgbClr val="FFFFFF"/>
              </a:solidFill>
              <a:ln w="28575" cmpd="sng">
                <a:solidFill>
                  <a:srgbClr val="FFFFFF"/>
                </a:solidFill>
              </a:ln>
            </c:spPr>
          </c:marker>
          <c:cat>
            <c:strRef>
              <c:f>Sheet1!$A$2:$A$7</c:f>
              <c:strCache>
                <c:ptCount val="4"/>
                <c:pt idx="0">
                  <c:v>2008-09</c:v>
                </c:pt>
                <c:pt idx="1">
                  <c:v>2009-10</c:v>
                </c:pt>
                <c:pt idx="2">
                  <c:v>2010-11</c:v>
                </c:pt>
                <c:pt idx="3">
                  <c:v>2011-12</c:v>
                </c:pt>
              </c:strCache>
            </c:strRef>
          </c:cat>
          <c:val>
            <c:numRef>
              <c:f>Sheet1!$C$2:$C$7</c:f>
              <c:numCache>
                <c:formatCode>_(* #,##0_);_(* \(#,##0\);_(* "-"??_);_(@_)</c:formatCode>
                <c:ptCount val="4"/>
                <c:pt idx="0">
                  <c:v>29069.599999999995</c:v>
                </c:pt>
                <c:pt idx="1">
                  <c:v>29566.32</c:v>
                </c:pt>
                <c:pt idx="2">
                  <c:v>36672.719999999994</c:v>
                </c:pt>
                <c:pt idx="3">
                  <c:v>51512.719999999994</c:v>
                </c:pt>
              </c:numCache>
            </c:numRef>
          </c:val>
        </c:ser>
        <c:dLbls/>
        <c:marker val="1"/>
        <c:axId val="173515904"/>
        <c:axId val="173517440"/>
      </c:lineChart>
      <c:catAx>
        <c:axId val="173515904"/>
        <c:scaling>
          <c:orientation val="minMax"/>
        </c:scaling>
        <c:axPos val="b"/>
        <c:majorTickMark val="none"/>
        <c:tickLblPos val="nextTo"/>
        <c:txPr>
          <a:bodyPr rot="0"/>
          <a:lstStyle/>
          <a:p>
            <a:pPr>
              <a:defRPr sz="1000"/>
            </a:pPr>
            <a:endParaRPr lang="en-US"/>
          </a:p>
        </c:txPr>
        <c:crossAx val="173517440"/>
        <c:crossesAt val="0"/>
        <c:auto val="1"/>
        <c:lblAlgn val="ctr"/>
        <c:lblOffset val="100"/>
      </c:catAx>
      <c:valAx>
        <c:axId val="173517440"/>
        <c:scaling>
          <c:orientation val="minMax"/>
          <c:max val="55000"/>
          <c:min val="25000"/>
        </c:scaling>
        <c:axPos val="l"/>
        <c:majorGridlines/>
        <c:title>
          <c:tx>
            <c:rich>
              <a:bodyPr rot="0" vert="horz"/>
              <a:lstStyle/>
              <a:p>
                <a:pPr>
                  <a:defRPr sz="1000"/>
                </a:pPr>
                <a:r>
                  <a:rPr lang="en-US" sz="1000" dirty="0"/>
                  <a:t>tonnes</a:t>
                </a:r>
              </a:p>
            </c:rich>
          </c:tx>
          <c:layout>
            <c:manualLayout>
              <c:xMode val="edge"/>
              <c:yMode val="edge"/>
              <c:x val="2.7315293768456605E-2"/>
              <c:y val="0.17488006252919799"/>
            </c:manualLayout>
          </c:layout>
        </c:title>
        <c:numFmt formatCode="_(* #,##0_);_(* \(#,##0\);_(* &quot;-&quot;??_);_(@_)" sourceLinked="1"/>
        <c:maj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173515904"/>
        <c:crosses val="autoZero"/>
        <c:crossBetween val="between"/>
        <c:majorUnit val="10000"/>
        <c:minorUnit val="200"/>
      </c:valAx>
      <c:spPr>
        <a:noFill/>
      </c:spPr>
    </c:plotArea>
    <c:plotVisOnly val="1"/>
    <c:dispBlanksAs val="gap"/>
  </c:chart>
  <c:spPr>
    <a:ln>
      <a:solidFill>
        <a:schemeClr val="bg1"/>
      </a:solidFill>
    </a:ln>
  </c:spPr>
  <c:txPr>
    <a:bodyPr/>
    <a:lstStyle/>
    <a:p>
      <a:pPr>
        <a:defRPr sz="1800">
          <a:solidFill>
            <a:schemeClr val="bg1"/>
          </a:solidFill>
        </a:defRPr>
      </a:pPr>
      <a:endParaRPr lang="en-US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12DD91-BAFE-3043-B28E-E07A70B51BBC}" type="doc">
      <dgm:prSet loTypeId="urn:microsoft.com/office/officeart/2005/8/layout/matrix3" loCatId="" qsTypeId="urn:microsoft.com/office/officeart/2005/8/quickstyle/simple4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AF4D5225-AC54-C741-85FD-3C075F580183}">
      <dgm:prSet phldrT="[Text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800" b="1" dirty="0" smtClean="0"/>
            <a:t>2 BILLION</a:t>
          </a:r>
          <a:endParaRPr lang="en-US" sz="2800" b="1" dirty="0"/>
        </a:p>
      </dgm:t>
    </dgm:pt>
    <dgm:pt modelId="{B3E10FE7-45B6-3C4E-A46B-8F4898AFEA25}" type="parTrans" cxnId="{36AE78F7-719A-714A-9AB8-37B771A046C7}">
      <dgm:prSet/>
      <dgm:spPr/>
      <dgm:t>
        <a:bodyPr/>
        <a:lstStyle/>
        <a:p>
          <a:endParaRPr lang="en-US"/>
        </a:p>
      </dgm:t>
    </dgm:pt>
    <dgm:pt modelId="{3EF687F7-D0EF-5B41-9CDD-B42C5F0C908A}" type="sibTrans" cxnId="{36AE78F7-719A-714A-9AB8-37B771A046C7}">
      <dgm:prSet/>
      <dgm:spPr/>
      <dgm:t>
        <a:bodyPr/>
        <a:lstStyle/>
        <a:p>
          <a:endParaRPr lang="en-US"/>
        </a:p>
      </dgm:t>
    </dgm:pt>
    <dgm:pt modelId="{3497DEE3-0128-ED4C-A66F-FF9B1A336D01}">
      <dgm:prSet phldrT="[Text]" custT="1"/>
      <dgm:spPr/>
      <dgm:t>
        <a:bodyPr/>
        <a:lstStyle/>
        <a:p>
          <a:r>
            <a:rPr lang="en-US" sz="2800" b="1" dirty="0" smtClean="0"/>
            <a:t>1.5 MILLION</a:t>
          </a:r>
          <a:endParaRPr lang="en-US" sz="2800" b="1" dirty="0"/>
        </a:p>
      </dgm:t>
    </dgm:pt>
    <dgm:pt modelId="{7314C3EB-A09A-A142-B999-26280DCE778B}" type="parTrans" cxnId="{FDEE4F89-F9AA-E748-88FD-64DC6D2E1DB3}">
      <dgm:prSet/>
      <dgm:spPr/>
      <dgm:t>
        <a:bodyPr/>
        <a:lstStyle/>
        <a:p>
          <a:endParaRPr lang="en-US"/>
        </a:p>
      </dgm:t>
    </dgm:pt>
    <dgm:pt modelId="{51536B9E-5A43-9445-A42A-8D7F3DF67A50}" type="sibTrans" cxnId="{FDEE4F89-F9AA-E748-88FD-64DC6D2E1DB3}">
      <dgm:prSet/>
      <dgm:spPr/>
      <dgm:t>
        <a:bodyPr/>
        <a:lstStyle/>
        <a:p>
          <a:endParaRPr lang="en-US"/>
        </a:p>
      </dgm:t>
    </dgm:pt>
    <dgm:pt modelId="{E09EDAB6-69C7-6E45-BB54-ADE46FC91F78}">
      <dgm:prSet phldrT="[Text]" custT="1"/>
      <dgm:spPr/>
      <dgm:t>
        <a:bodyPr/>
        <a:lstStyle/>
        <a:p>
          <a:r>
            <a:rPr lang="en-US" sz="2800" b="1" dirty="0" smtClean="0"/>
            <a:t>800,000</a:t>
          </a:r>
          <a:endParaRPr lang="en-US" sz="2800" b="1" dirty="0"/>
        </a:p>
      </dgm:t>
    </dgm:pt>
    <dgm:pt modelId="{051E5D96-9576-A44D-B787-0699AB50AA1D}" type="parTrans" cxnId="{19AE39B0-080F-AC4B-942B-7207ED961345}">
      <dgm:prSet/>
      <dgm:spPr/>
      <dgm:t>
        <a:bodyPr/>
        <a:lstStyle/>
        <a:p>
          <a:endParaRPr lang="en-US"/>
        </a:p>
      </dgm:t>
    </dgm:pt>
    <dgm:pt modelId="{201807B0-36F6-A844-B05E-A71EB028B237}" type="sibTrans" cxnId="{19AE39B0-080F-AC4B-942B-7207ED961345}">
      <dgm:prSet/>
      <dgm:spPr/>
      <dgm:t>
        <a:bodyPr/>
        <a:lstStyle/>
        <a:p>
          <a:endParaRPr lang="en-US"/>
        </a:p>
      </dgm:t>
    </dgm:pt>
    <dgm:pt modelId="{572A5866-74BE-6C43-86A0-15C798115CD4}">
      <dgm:prSet phldrT="[Text]" custT="1"/>
      <dgm:spPr/>
      <dgm:t>
        <a:bodyPr/>
        <a:lstStyle/>
        <a:p>
          <a:r>
            <a:rPr lang="en-US" sz="2800" b="1" dirty="0" smtClean="0"/>
            <a:t>450,000</a:t>
          </a:r>
          <a:endParaRPr lang="en-US" sz="2800" b="1" dirty="0"/>
        </a:p>
      </dgm:t>
    </dgm:pt>
    <dgm:pt modelId="{6662797C-7263-DE45-94FA-FF8A72D265C1}" type="parTrans" cxnId="{97DC3DA2-DFC8-D344-9683-0A2299E515CE}">
      <dgm:prSet/>
      <dgm:spPr/>
      <dgm:t>
        <a:bodyPr/>
        <a:lstStyle/>
        <a:p>
          <a:endParaRPr lang="en-US"/>
        </a:p>
      </dgm:t>
    </dgm:pt>
    <dgm:pt modelId="{7BB10205-BA8C-6C4D-97C2-0264DF5F3279}" type="sibTrans" cxnId="{97DC3DA2-DFC8-D344-9683-0A2299E515CE}">
      <dgm:prSet/>
      <dgm:spPr/>
      <dgm:t>
        <a:bodyPr/>
        <a:lstStyle/>
        <a:p>
          <a:endParaRPr lang="en-US"/>
        </a:p>
      </dgm:t>
    </dgm:pt>
    <dgm:pt modelId="{4408AB4A-CA0D-5944-B8A6-5DCECFEC2BE5}">
      <dgm:prSet phldrT="[Text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700" dirty="0" smtClean="0"/>
            <a:t>People worldwide who don’t get enough zinc</a:t>
          </a:r>
          <a:endParaRPr lang="en-US" sz="1700" dirty="0"/>
        </a:p>
      </dgm:t>
    </dgm:pt>
    <dgm:pt modelId="{C2215CEF-9935-9D4E-8C72-0EE720D4C9FA}" type="parTrans" cxnId="{1EA13AA5-E7D7-E341-9C8B-4FFB34E09A63}">
      <dgm:prSet/>
      <dgm:spPr/>
      <dgm:t>
        <a:bodyPr/>
        <a:lstStyle/>
        <a:p>
          <a:endParaRPr lang="en-US"/>
        </a:p>
      </dgm:t>
    </dgm:pt>
    <dgm:pt modelId="{A0F21618-D39E-1448-BE3E-9A44CE1225BB}" type="sibTrans" cxnId="{1EA13AA5-E7D7-E341-9C8B-4FFB34E09A63}">
      <dgm:prSet/>
      <dgm:spPr/>
      <dgm:t>
        <a:bodyPr/>
        <a:lstStyle/>
        <a:p>
          <a:endParaRPr lang="en-US"/>
        </a:p>
      </dgm:t>
    </dgm:pt>
    <dgm:pt modelId="{A3907FD9-68A7-EB4A-AD2B-F8264446C3AC}">
      <dgm:prSet phldrT="[Text]"/>
      <dgm:spPr/>
      <dgm:t>
        <a:bodyPr/>
        <a:lstStyle/>
        <a:p>
          <a:r>
            <a:rPr lang="en-US" sz="1700" dirty="0" smtClean="0"/>
            <a:t>Children who die each year from diarrhea</a:t>
          </a:r>
          <a:endParaRPr lang="en-US" sz="1700" dirty="0"/>
        </a:p>
      </dgm:t>
    </dgm:pt>
    <dgm:pt modelId="{DA955A75-50C8-8948-A0EB-07BC2954FF75}" type="parTrans" cxnId="{46591A15-08E5-DC45-B6B3-1DB0521BA523}">
      <dgm:prSet/>
      <dgm:spPr/>
      <dgm:t>
        <a:bodyPr/>
        <a:lstStyle/>
        <a:p>
          <a:endParaRPr lang="en-US"/>
        </a:p>
      </dgm:t>
    </dgm:pt>
    <dgm:pt modelId="{031C9A56-74E5-884D-8912-DEEE5E7F8AAE}" type="sibTrans" cxnId="{46591A15-08E5-DC45-B6B3-1DB0521BA523}">
      <dgm:prSet/>
      <dgm:spPr/>
      <dgm:t>
        <a:bodyPr/>
        <a:lstStyle/>
        <a:p>
          <a:endParaRPr lang="en-US"/>
        </a:p>
      </dgm:t>
    </dgm:pt>
    <dgm:pt modelId="{E5FF57B4-6E52-124B-99CC-FB093EFA4F92}">
      <dgm:prSet phldrT="[Text]"/>
      <dgm:spPr/>
      <dgm:t>
        <a:bodyPr/>
        <a:lstStyle/>
        <a:p>
          <a:r>
            <a:rPr lang="en-US" sz="1700" dirty="0" smtClean="0"/>
            <a:t>People at risk of dying each year from zinc deficiency</a:t>
          </a:r>
          <a:endParaRPr lang="en-US" sz="1700" dirty="0"/>
        </a:p>
      </dgm:t>
    </dgm:pt>
    <dgm:pt modelId="{7B38F24F-D5E6-2748-91F4-AE8F2C97FB55}" type="parTrans" cxnId="{4E313DE0-AA4E-B443-87BE-C56ED7130FA3}">
      <dgm:prSet/>
      <dgm:spPr/>
      <dgm:t>
        <a:bodyPr/>
        <a:lstStyle/>
        <a:p>
          <a:endParaRPr lang="en-US"/>
        </a:p>
      </dgm:t>
    </dgm:pt>
    <dgm:pt modelId="{86A2D7C3-69E0-144F-9515-15FE9BAA7269}" type="sibTrans" cxnId="{4E313DE0-AA4E-B443-87BE-C56ED7130FA3}">
      <dgm:prSet/>
      <dgm:spPr/>
      <dgm:t>
        <a:bodyPr/>
        <a:lstStyle/>
        <a:p>
          <a:endParaRPr lang="en-US"/>
        </a:p>
      </dgm:t>
    </dgm:pt>
    <dgm:pt modelId="{B4677678-3331-D440-9A6F-FC5DC71DA9EC}">
      <dgm:prSet phldrT="[Text]"/>
      <dgm:spPr/>
      <dgm:t>
        <a:bodyPr/>
        <a:lstStyle/>
        <a:p>
          <a:r>
            <a:rPr lang="en-US" sz="1700" dirty="0" smtClean="0"/>
            <a:t>Children at risk of dying every year due to zinc deficiency</a:t>
          </a:r>
          <a:endParaRPr lang="en-US" sz="1700" dirty="0"/>
        </a:p>
      </dgm:t>
    </dgm:pt>
    <dgm:pt modelId="{47AF71E9-7088-F047-BF70-1B79E305347F}" type="parTrans" cxnId="{7CE72886-9062-084B-A109-BB86AF23C684}">
      <dgm:prSet/>
      <dgm:spPr/>
      <dgm:t>
        <a:bodyPr/>
        <a:lstStyle/>
        <a:p>
          <a:endParaRPr lang="en-US"/>
        </a:p>
      </dgm:t>
    </dgm:pt>
    <dgm:pt modelId="{EAFCFA3B-2A13-DE40-BBAC-13975CFA8970}" type="sibTrans" cxnId="{7CE72886-9062-084B-A109-BB86AF23C684}">
      <dgm:prSet/>
      <dgm:spPr/>
      <dgm:t>
        <a:bodyPr/>
        <a:lstStyle/>
        <a:p>
          <a:endParaRPr lang="en-US"/>
        </a:p>
      </dgm:t>
    </dgm:pt>
    <dgm:pt modelId="{2320C1BD-EF16-534F-BB78-00C960CA4C1D}" type="pres">
      <dgm:prSet presAssocID="{FF12DD91-BAFE-3043-B28E-E07A70B51BBC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173972F-BD7C-CC40-987C-843520E91CDD}" type="pres">
      <dgm:prSet presAssocID="{FF12DD91-BAFE-3043-B28E-E07A70B51BBC}" presName="diamond" presStyleLbl="bgShp" presStyleIdx="0" presStyleCnt="1"/>
      <dgm:spPr/>
      <dgm:t>
        <a:bodyPr/>
        <a:lstStyle/>
        <a:p>
          <a:endParaRPr lang="en-US"/>
        </a:p>
      </dgm:t>
    </dgm:pt>
    <dgm:pt modelId="{2C54F80F-6EE9-2A4E-895B-E5D12F8E669C}" type="pres">
      <dgm:prSet presAssocID="{FF12DD91-BAFE-3043-B28E-E07A70B51BBC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9FE85B-3C85-F34B-BBD3-72F2019306A0}" type="pres">
      <dgm:prSet presAssocID="{FF12DD91-BAFE-3043-B28E-E07A70B51BBC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063235-B5E0-0D46-9C56-9669B7F18266}" type="pres">
      <dgm:prSet presAssocID="{FF12DD91-BAFE-3043-B28E-E07A70B51BBC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2E1132-2B15-354A-A725-170540E87262}" type="pres">
      <dgm:prSet presAssocID="{FF12DD91-BAFE-3043-B28E-E07A70B51BBC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CE72886-9062-084B-A109-BB86AF23C684}" srcId="{572A5866-74BE-6C43-86A0-15C798115CD4}" destId="{B4677678-3331-D440-9A6F-FC5DC71DA9EC}" srcOrd="0" destOrd="0" parTransId="{47AF71E9-7088-F047-BF70-1B79E305347F}" sibTransId="{EAFCFA3B-2A13-DE40-BBAC-13975CFA8970}"/>
    <dgm:cxn modelId="{10D66450-3EC5-E344-8860-951AE6A2A32A}" type="presOf" srcId="{A3907FD9-68A7-EB4A-AD2B-F8264446C3AC}" destId="{5E9FE85B-3C85-F34B-BBD3-72F2019306A0}" srcOrd="0" destOrd="1" presId="urn:microsoft.com/office/officeart/2005/8/layout/matrix3"/>
    <dgm:cxn modelId="{46591A15-08E5-DC45-B6B3-1DB0521BA523}" srcId="{3497DEE3-0128-ED4C-A66F-FF9B1A336D01}" destId="{A3907FD9-68A7-EB4A-AD2B-F8264446C3AC}" srcOrd="0" destOrd="0" parTransId="{DA955A75-50C8-8948-A0EB-07BC2954FF75}" sibTransId="{031C9A56-74E5-884D-8912-DEEE5E7F8AAE}"/>
    <dgm:cxn modelId="{97DC3DA2-DFC8-D344-9683-0A2299E515CE}" srcId="{FF12DD91-BAFE-3043-B28E-E07A70B51BBC}" destId="{572A5866-74BE-6C43-86A0-15C798115CD4}" srcOrd="3" destOrd="0" parTransId="{6662797C-7263-DE45-94FA-FF8A72D265C1}" sibTransId="{7BB10205-BA8C-6C4D-97C2-0264DF5F3279}"/>
    <dgm:cxn modelId="{1FE004E1-07E3-C84C-A8DE-FECD8A41B0F9}" type="presOf" srcId="{AF4D5225-AC54-C741-85FD-3C075F580183}" destId="{2C54F80F-6EE9-2A4E-895B-E5D12F8E669C}" srcOrd="0" destOrd="0" presId="urn:microsoft.com/office/officeart/2005/8/layout/matrix3"/>
    <dgm:cxn modelId="{FDEE4F89-F9AA-E748-88FD-64DC6D2E1DB3}" srcId="{FF12DD91-BAFE-3043-B28E-E07A70B51BBC}" destId="{3497DEE3-0128-ED4C-A66F-FF9B1A336D01}" srcOrd="1" destOrd="0" parTransId="{7314C3EB-A09A-A142-B999-26280DCE778B}" sibTransId="{51536B9E-5A43-9445-A42A-8D7F3DF67A50}"/>
    <dgm:cxn modelId="{8286A45B-2028-2246-BB8B-5DFD8ABE9F41}" type="presOf" srcId="{3497DEE3-0128-ED4C-A66F-FF9B1A336D01}" destId="{5E9FE85B-3C85-F34B-BBD3-72F2019306A0}" srcOrd="0" destOrd="0" presId="urn:microsoft.com/office/officeart/2005/8/layout/matrix3"/>
    <dgm:cxn modelId="{4E313DE0-AA4E-B443-87BE-C56ED7130FA3}" srcId="{E09EDAB6-69C7-6E45-BB54-ADE46FC91F78}" destId="{E5FF57B4-6E52-124B-99CC-FB093EFA4F92}" srcOrd="0" destOrd="0" parTransId="{7B38F24F-D5E6-2748-91F4-AE8F2C97FB55}" sibTransId="{86A2D7C3-69E0-144F-9515-15FE9BAA7269}"/>
    <dgm:cxn modelId="{B83F8945-A29F-5A4B-9D00-940BE9B96F59}" type="presOf" srcId="{572A5866-74BE-6C43-86A0-15C798115CD4}" destId="{242E1132-2B15-354A-A725-170540E87262}" srcOrd="0" destOrd="0" presId="urn:microsoft.com/office/officeart/2005/8/layout/matrix3"/>
    <dgm:cxn modelId="{19AE39B0-080F-AC4B-942B-7207ED961345}" srcId="{FF12DD91-BAFE-3043-B28E-E07A70B51BBC}" destId="{E09EDAB6-69C7-6E45-BB54-ADE46FC91F78}" srcOrd="2" destOrd="0" parTransId="{051E5D96-9576-A44D-B787-0699AB50AA1D}" sibTransId="{201807B0-36F6-A844-B05E-A71EB028B237}"/>
    <dgm:cxn modelId="{EB268E4C-B544-7F47-99B3-48D94EFC79AF}" type="presOf" srcId="{4408AB4A-CA0D-5944-B8A6-5DCECFEC2BE5}" destId="{2C54F80F-6EE9-2A4E-895B-E5D12F8E669C}" srcOrd="0" destOrd="1" presId="urn:microsoft.com/office/officeart/2005/8/layout/matrix3"/>
    <dgm:cxn modelId="{4674F65C-224E-3743-A53D-7547B462779E}" type="presOf" srcId="{E09EDAB6-69C7-6E45-BB54-ADE46FC91F78}" destId="{0B063235-B5E0-0D46-9C56-9669B7F18266}" srcOrd="0" destOrd="0" presId="urn:microsoft.com/office/officeart/2005/8/layout/matrix3"/>
    <dgm:cxn modelId="{563FA7BE-8B21-2648-8BF1-F3F5D1904519}" type="presOf" srcId="{FF12DD91-BAFE-3043-B28E-E07A70B51BBC}" destId="{2320C1BD-EF16-534F-BB78-00C960CA4C1D}" srcOrd="0" destOrd="0" presId="urn:microsoft.com/office/officeart/2005/8/layout/matrix3"/>
    <dgm:cxn modelId="{36AE78F7-719A-714A-9AB8-37B771A046C7}" srcId="{FF12DD91-BAFE-3043-B28E-E07A70B51BBC}" destId="{AF4D5225-AC54-C741-85FD-3C075F580183}" srcOrd="0" destOrd="0" parTransId="{B3E10FE7-45B6-3C4E-A46B-8F4898AFEA25}" sibTransId="{3EF687F7-D0EF-5B41-9CDD-B42C5F0C908A}"/>
    <dgm:cxn modelId="{73167BD4-6313-D542-8C23-12085BB79202}" type="presOf" srcId="{B4677678-3331-D440-9A6F-FC5DC71DA9EC}" destId="{242E1132-2B15-354A-A725-170540E87262}" srcOrd="0" destOrd="1" presId="urn:microsoft.com/office/officeart/2005/8/layout/matrix3"/>
    <dgm:cxn modelId="{90045773-843A-9349-ABC9-97D2721B7D7F}" type="presOf" srcId="{E5FF57B4-6E52-124B-99CC-FB093EFA4F92}" destId="{0B063235-B5E0-0D46-9C56-9669B7F18266}" srcOrd="0" destOrd="1" presId="urn:microsoft.com/office/officeart/2005/8/layout/matrix3"/>
    <dgm:cxn modelId="{1EA13AA5-E7D7-E341-9C8B-4FFB34E09A63}" srcId="{AF4D5225-AC54-C741-85FD-3C075F580183}" destId="{4408AB4A-CA0D-5944-B8A6-5DCECFEC2BE5}" srcOrd="0" destOrd="0" parTransId="{C2215CEF-9935-9D4E-8C72-0EE720D4C9FA}" sibTransId="{A0F21618-D39E-1448-BE3E-9A44CE1225BB}"/>
    <dgm:cxn modelId="{448E5B6C-D66D-4845-AE80-87B944607B30}" type="presParOf" srcId="{2320C1BD-EF16-534F-BB78-00C960CA4C1D}" destId="{F173972F-BD7C-CC40-987C-843520E91CDD}" srcOrd="0" destOrd="0" presId="urn:microsoft.com/office/officeart/2005/8/layout/matrix3"/>
    <dgm:cxn modelId="{A32CC3DD-4AEA-B94E-AEF7-21A7CDE757F3}" type="presParOf" srcId="{2320C1BD-EF16-534F-BB78-00C960CA4C1D}" destId="{2C54F80F-6EE9-2A4E-895B-E5D12F8E669C}" srcOrd="1" destOrd="0" presId="urn:microsoft.com/office/officeart/2005/8/layout/matrix3"/>
    <dgm:cxn modelId="{B6D6A2A8-75D4-DC40-8BDA-3E931F425B97}" type="presParOf" srcId="{2320C1BD-EF16-534F-BB78-00C960CA4C1D}" destId="{5E9FE85B-3C85-F34B-BBD3-72F2019306A0}" srcOrd="2" destOrd="0" presId="urn:microsoft.com/office/officeart/2005/8/layout/matrix3"/>
    <dgm:cxn modelId="{2434E91F-9EF1-7943-A420-8F32C6DBF111}" type="presParOf" srcId="{2320C1BD-EF16-534F-BB78-00C960CA4C1D}" destId="{0B063235-B5E0-0D46-9C56-9669B7F18266}" srcOrd="3" destOrd="0" presId="urn:microsoft.com/office/officeart/2005/8/layout/matrix3"/>
    <dgm:cxn modelId="{BA0DE522-5FAC-1545-AFDF-9AC6958718E6}" type="presParOf" srcId="{2320C1BD-EF16-534F-BB78-00C960CA4C1D}" destId="{242E1132-2B15-354A-A725-170540E87262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173972F-BD7C-CC40-987C-843520E91CDD}">
      <dsp:nvSpPr>
        <dsp:cNvPr id="0" name=""/>
        <dsp:cNvSpPr/>
      </dsp:nvSpPr>
      <dsp:spPr>
        <a:xfrm>
          <a:off x="141295" y="0"/>
          <a:ext cx="4861900" cy="4861900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C54F80F-6EE9-2A4E-895B-E5D12F8E669C}">
      <dsp:nvSpPr>
        <dsp:cNvPr id="0" name=""/>
        <dsp:cNvSpPr/>
      </dsp:nvSpPr>
      <dsp:spPr>
        <a:xfrm>
          <a:off x="603176" y="461880"/>
          <a:ext cx="1896141" cy="1896141"/>
        </a:xfrm>
        <a:prstGeom prst="round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2 BILLION</a:t>
          </a:r>
          <a:endParaRPr lang="en-US" sz="2800" b="1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People worldwide who don’t get enough zinc</a:t>
          </a:r>
          <a:endParaRPr lang="en-US" sz="1700" kern="1200" dirty="0"/>
        </a:p>
      </dsp:txBody>
      <dsp:txXfrm>
        <a:off x="603176" y="461880"/>
        <a:ext cx="1896141" cy="1896141"/>
      </dsp:txXfrm>
    </dsp:sp>
    <dsp:sp modelId="{5E9FE85B-3C85-F34B-BBD3-72F2019306A0}">
      <dsp:nvSpPr>
        <dsp:cNvPr id="0" name=""/>
        <dsp:cNvSpPr/>
      </dsp:nvSpPr>
      <dsp:spPr>
        <a:xfrm>
          <a:off x="2645174" y="461880"/>
          <a:ext cx="1896141" cy="189614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1.5 MILLION</a:t>
          </a:r>
          <a:endParaRPr lang="en-US" sz="2800" b="1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Children who die each year from diarrhea</a:t>
          </a:r>
          <a:endParaRPr lang="en-US" sz="1700" kern="1200" dirty="0"/>
        </a:p>
      </dsp:txBody>
      <dsp:txXfrm>
        <a:off x="2645174" y="461880"/>
        <a:ext cx="1896141" cy="1896141"/>
      </dsp:txXfrm>
    </dsp:sp>
    <dsp:sp modelId="{0B063235-B5E0-0D46-9C56-9669B7F18266}">
      <dsp:nvSpPr>
        <dsp:cNvPr id="0" name=""/>
        <dsp:cNvSpPr/>
      </dsp:nvSpPr>
      <dsp:spPr>
        <a:xfrm>
          <a:off x="603176" y="2503878"/>
          <a:ext cx="1896141" cy="1896141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800,000</a:t>
          </a:r>
          <a:endParaRPr lang="en-US" sz="2800" b="1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People at risk of dying each year from zinc deficiency</a:t>
          </a:r>
          <a:endParaRPr lang="en-US" sz="1700" kern="1200" dirty="0"/>
        </a:p>
      </dsp:txBody>
      <dsp:txXfrm>
        <a:off x="603176" y="2503878"/>
        <a:ext cx="1896141" cy="1896141"/>
      </dsp:txXfrm>
    </dsp:sp>
    <dsp:sp modelId="{242E1132-2B15-354A-A725-170540E87262}">
      <dsp:nvSpPr>
        <dsp:cNvPr id="0" name=""/>
        <dsp:cNvSpPr/>
      </dsp:nvSpPr>
      <dsp:spPr>
        <a:xfrm>
          <a:off x="2645174" y="2503878"/>
          <a:ext cx="1896141" cy="189614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450,000</a:t>
          </a:r>
          <a:endParaRPr lang="en-US" sz="2800" b="1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Children at risk of dying every year due to zinc deficiency</a:t>
          </a:r>
          <a:endParaRPr lang="en-US" sz="1700" kern="1200" dirty="0"/>
        </a:p>
      </dsp:txBody>
      <dsp:txXfrm>
        <a:off x="2645174" y="2503878"/>
        <a:ext cx="1896141" cy="18961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0.65729</cdr:x>
      <cdr:y>0.40898</cdr:y>
    </cdr:from>
    <cdr:to>
      <cdr:x>0.81779</cdr:x>
      <cdr:y>0.60951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4106015" y="1717686"/>
          <a:ext cx="1002631" cy="842219"/>
        </a:xfrm>
        <a:prstGeom xmlns:a="http://schemas.openxmlformats.org/drawingml/2006/main" prst="line">
          <a:avLst/>
        </a:prstGeom>
        <a:ln xmlns:a="http://schemas.openxmlformats.org/drawingml/2006/main" w="53975" cap="flat" cmpd="sng">
          <a:solidFill>
            <a:schemeClr val="bg1"/>
          </a:solidFill>
          <a:prstDash val="sysDot"/>
          <a:round/>
        </a:ln>
        <a:effectLst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50499-7EED-7B4D-87BE-4B9C8D19F4E1}" type="datetimeFigureOut">
              <a:rPr lang="en-US" smtClean="0"/>
              <a:pPr/>
              <a:t>3/17/2013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FD810-CA1F-DB4A-B670-B207F9F883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708099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3914DB-8E9E-F245-A893-249225EDD4BE}" type="datetimeFigureOut">
              <a:rPr lang="en-US" smtClean="0"/>
              <a:pPr/>
              <a:t>3/17/2013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E2323E-7667-344C-81C2-4BEC23527D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117492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29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0FA4F-AAC0-40A6-BA57-BA22312EE6A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48289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0FA4F-AAC0-40A6-BA57-BA22312EE6A6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48289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Summary of new zincated fertilizer production as a direct result of IZA work.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0FA4F-AAC0-40A6-BA57-BA22312EE6A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8289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0FA4F-AAC0-40A6-BA57-BA22312EE6A6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87380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5879619" indent="-3544715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EE8D2A2-59DA-4A84-9CBB-917EA5461586}" type="slidenum">
              <a:rPr lang="en-US" sz="1100"/>
              <a:pPr eaLnBrk="1" hangingPunct="1"/>
              <a:t>28</a:t>
            </a:fld>
            <a:endParaRPr lang="en-US" sz="1100" dirty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180000"/>
              </a:lnSpc>
              <a:spcBef>
                <a:spcPct val="0"/>
              </a:spcBef>
            </a:pPr>
            <a:r>
              <a:rPr lang="en-GB" dirty="0" smtClean="0">
                <a:latin typeface="Arial" charset="0"/>
                <a:ea typeface="ＭＳ Ｐゴシック" charset="-128"/>
              </a:rPr>
              <a:t>Comments:</a:t>
            </a:r>
          </a:p>
          <a:p>
            <a:pPr marL="162175" indent="-162175">
              <a:lnSpc>
                <a:spcPct val="180000"/>
              </a:lnSpc>
              <a:spcBef>
                <a:spcPct val="0"/>
              </a:spcBef>
              <a:buFontTx/>
              <a:buChar char="-"/>
            </a:pPr>
            <a:r>
              <a:rPr lang="en-GB" dirty="0" smtClean="0">
                <a:latin typeface="Arial" charset="0"/>
                <a:ea typeface="ＭＳ Ｐゴシック" charset="-128"/>
              </a:rPr>
              <a:t>Very strong</a:t>
            </a:r>
            <a:r>
              <a:rPr lang="en-GB" baseline="0" dirty="0" smtClean="0">
                <a:latin typeface="Arial" charset="0"/>
                <a:ea typeface="ＭＳ Ｐゴシック" charset="-128"/>
              </a:rPr>
              <a:t> industry support.</a:t>
            </a:r>
          </a:p>
          <a:p>
            <a:pPr marL="162175" indent="-162175">
              <a:lnSpc>
                <a:spcPct val="180000"/>
              </a:lnSpc>
              <a:spcBef>
                <a:spcPct val="0"/>
              </a:spcBef>
              <a:buFontTx/>
              <a:buChar char="-"/>
            </a:pPr>
            <a:r>
              <a:rPr lang="en-GB" baseline="0" dirty="0" smtClean="0">
                <a:latin typeface="Arial" charset="0"/>
                <a:ea typeface="ＭＳ Ｐゴシック" charset="-128"/>
              </a:rPr>
              <a:t>Funding from affiliates is offsetting ZNI project costs.</a:t>
            </a:r>
            <a:endParaRPr lang="en-GB" dirty="0" smtClean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76280C7-72F8-EE47-A933-0386FF71156B}" type="slidenum">
              <a:rPr lang="en-US" sz="1100"/>
              <a:pPr eaLnBrk="1" hangingPunct="1"/>
              <a:t>30</a:t>
            </a:fld>
            <a:endParaRPr lang="en-US" sz="11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2130425"/>
            <a:ext cx="6478488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1800" y="3886200"/>
            <a:ext cx="50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0D0A-2F8C-9144-AC8B-598C6A15D7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6400800" y="152400"/>
            <a:ext cx="1035274" cy="143874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80149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0D0A-2F8C-9144-AC8B-598C6A15D7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19411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0D0A-2F8C-9144-AC8B-598C6A15D7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55853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75656" y="6381328"/>
            <a:ext cx="1800200" cy="365125"/>
          </a:xfrm>
          <a:prstGeom prst="rect">
            <a:avLst/>
          </a:prstGeom>
        </p:spPr>
        <p:txBody>
          <a:bodyPr/>
          <a:lstStyle/>
          <a:p>
            <a:fld id="{E4ED47CA-2518-B44E-BB5D-29803C1979A8}" type="datetime1">
              <a:rPr lang="en-US" smtClean="0"/>
              <a:pPr/>
              <a:t>3/17/2013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19872" y="6381328"/>
            <a:ext cx="347166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0D0A-2F8C-9144-AC8B-598C6A15D7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56759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81125" y="0"/>
            <a:ext cx="7366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1125" y="1684769"/>
            <a:ext cx="7762874" cy="3965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655" y="6343650"/>
            <a:ext cx="1594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F0D0A-2F8C-9144-AC8B-598C6A15D7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381125" cy="6858000"/>
          </a:xfrm>
          <a:prstGeom prst="rect">
            <a:avLst/>
          </a:prstGeom>
          <a:solidFill>
            <a:srgbClr val="00437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 rot="16200000">
            <a:off x="-1758156" y="2640806"/>
            <a:ext cx="4800600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latin typeface="Segoe Print" charset="0"/>
                <a:ea typeface="Arial" charset="0"/>
              </a:rPr>
              <a:t>Zinc…essential for life</a:t>
            </a:r>
          </a:p>
        </p:txBody>
      </p:sp>
      <p:pic>
        <p:nvPicPr>
          <p:cNvPr id="13" name="Picture 8" descr="Untitled-1.tif"/>
          <p:cNvPicPr>
            <a:picLocks noChangeAspect="1"/>
          </p:cNvPicPr>
          <p:nvPr userDrawn="1"/>
        </p:nvPicPr>
        <p:blipFill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65125" y="5626100"/>
            <a:ext cx="61595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11559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0" r:id="rId2"/>
    <p:sldLayoutId id="2147483681" r:id="rId3"/>
    <p:sldLayoutId id="2147483703" r:id="rId4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437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emf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keele.ac.uk/socs/kpa/graphics/800px-Flag_of_India.jpg" TargetMode="Externa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hyperlink" Target="http://www.keele.ac.uk/socs/kpa/graphics/800px-Flag_of_India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eele.ac.uk/socs/kpa/graphics/800px-Flag_of_India.jpg" TargetMode="External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hyperlink" Target="http://www.keele.ac.uk/socs/kpa/graphics/800px-Flag_of_India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emf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gif"/><Relationship Id="rId11" Type="http://schemas.openxmlformats.org/officeDocument/2006/relationships/image" Target="../media/image16.emf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gif"/><Relationship Id="rId9" Type="http://schemas.openxmlformats.org/officeDocument/2006/relationships/image" Target="../media/image5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jpeg"/><Relationship Id="rId18" Type="http://schemas.openxmlformats.org/officeDocument/2006/relationships/image" Target="../media/image76.png"/><Relationship Id="rId26" Type="http://schemas.openxmlformats.org/officeDocument/2006/relationships/image" Target="../media/image83.jpeg"/><Relationship Id="rId3" Type="http://schemas.openxmlformats.org/officeDocument/2006/relationships/image" Target="../media/image61.png"/><Relationship Id="rId21" Type="http://schemas.openxmlformats.org/officeDocument/2006/relationships/image" Target="../media/image78.jpeg"/><Relationship Id="rId7" Type="http://schemas.openxmlformats.org/officeDocument/2006/relationships/image" Target="../media/image65.png"/><Relationship Id="rId12" Type="http://schemas.openxmlformats.org/officeDocument/2006/relationships/image" Target="../media/image70.jpeg"/><Relationship Id="rId17" Type="http://schemas.openxmlformats.org/officeDocument/2006/relationships/image" Target="../media/image75.png"/><Relationship Id="rId25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4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24" Type="http://schemas.openxmlformats.org/officeDocument/2006/relationships/image" Target="../media/image81.jpeg"/><Relationship Id="rId5" Type="http://schemas.openxmlformats.org/officeDocument/2006/relationships/image" Target="../media/image63.jpeg"/><Relationship Id="rId15" Type="http://schemas.openxmlformats.org/officeDocument/2006/relationships/image" Target="../media/image73.jpeg"/><Relationship Id="rId23" Type="http://schemas.openxmlformats.org/officeDocument/2006/relationships/image" Target="../media/image80.png"/><Relationship Id="rId28" Type="http://schemas.openxmlformats.org/officeDocument/2006/relationships/image" Target="../media/image16.emf"/><Relationship Id="rId10" Type="http://schemas.openxmlformats.org/officeDocument/2006/relationships/image" Target="../media/image68.jpeg"/><Relationship Id="rId19" Type="http://schemas.openxmlformats.org/officeDocument/2006/relationships/image" Target="../media/image36.jpeg"/><Relationship Id="rId4" Type="http://schemas.openxmlformats.org/officeDocument/2006/relationships/image" Target="../media/image62.jpeg"/><Relationship Id="rId9" Type="http://schemas.openxmlformats.org/officeDocument/2006/relationships/image" Target="../media/image67.png"/><Relationship Id="rId14" Type="http://schemas.openxmlformats.org/officeDocument/2006/relationships/image" Target="../media/image72.png"/><Relationship Id="rId22" Type="http://schemas.openxmlformats.org/officeDocument/2006/relationships/image" Target="../media/image79.png"/><Relationship Id="rId27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emf"/><Relationship Id="rId4" Type="http://schemas.openxmlformats.org/officeDocument/2006/relationships/chart" Target="../charts/char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eld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382294" y="4251159"/>
            <a:ext cx="7789486" cy="2606842"/>
          </a:xfrm>
          <a:prstGeom prst="rect">
            <a:avLst/>
          </a:prstGeom>
        </p:spPr>
      </p:pic>
      <p:pic>
        <p:nvPicPr>
          <p:cNvPr id="9" name="Picture 8" descr="ZNI_logo_large_horiz_RGB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106822" y="378081"/>
            <a:ext cx="3898232" cy="14476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1764632" y="2670621"/>
            <a:ext cx="703178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Dr. Andrew Green, Director, Zinc Nutrient Initiative</a:t>
            </a:r>
          </a:p>
          <a:p>
            <a:pPr algn="ctr"/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2013 International Zinc and Zinc Oxide Industry Conference</a:t>
            </a:r>
          </a:p>
        </p:txBody>
      </p:sp>
    </p:spTree>
    <p:extLst>
      <p:ext uri="{BB962C8B-B14F-4D97-AF65-F5344CB8AC3E}">
        <p14:creationId xmlns:p14="http://schemas.microsoft.com/office/powerpoint/2010/main" xmlns="" val="1023878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ZNI_Logo_for_Twitter.ai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30941" y="25400"/>
            <a:ext cx="1600501" cy="12412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74210" y="143302"/>
            <a:ext cx="6269789" cy="1123384"/>
          </a:xfrm>
          <a:prstGeom prst="rect">
            <a:avLst/>
          </a:prstGeom>
          <a:noFill/>
        </p:spPr>
        <p:txBody>
          <a:bodyPr wrap="square" tIns="182880" bIns="320040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C4571"/>
                </a:solidFill>
              </a:rPr>
              <a:t>Zinc Nutrient Initiative</a:t>
            </a:r>
            <a:endParaRPr lang="en-US" sz="4000" dirty="0">
              <a:solidFill>
                <a:srgbClr val="0C4571"/>
              </a:solidFill>
            </a:endParaRP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4885655" y="6343650"/>
            <a:ext cx="1594520" cy="365125"/>
          </a:xfrm>
        </p:spPr>
        <p:txBody>
          <a:bodyPr/>
          <a:lstStyle/>
          <a:p>
            <a:fld id="{FEAF0D0A-2F8C-9144-AC8B-598C6A15D70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" name="Picture 2" descr="wheat on white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flipH="1">
            <a:off x="6238240" y="1679448"/>
            <a:ext cx="2905760" cy="5178552"/>
          </a:xfrm>
          <a:prstGeom prst="rect">
            <a:avLst/>
          </a:prstGeom>
        </p:spPr>
      </p:pic>
      <p:sp>
        <p:nvSpPr>
          <p:cNvPr id="4" name="Subtitle 5"/>
          <p:cNvSpPr txBox="1">
            <a:spLocks/>
          </p:cNvSpPr>
          <p:nvPr/>
        </p:nvSpPr>
        <p:spPr bwMode="auto">
          <a:xfrm>
            <a:off x="1791368" y="1761607"/>
            <a:ext cx="6514432" cy="37338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38138" indent="-3381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Objectives:</a:t>
            </a:r>
          </a:p>
          <a:p>
            <a:pPr marL="342900" indent="-342900">
              <a:spcBef>
                <a:spcPts val="0"/>
              </a:spcBef>
              <a:spcAft>
                <a:spcPts val="180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Improve crop yield</a:t>
            </a:r>
          </a:p>
          <a:p>
            <a:pPr marL="342900" indent="-342900">
              <a:spcBef>
                <a:spcPts val="0"/>
              </a:spcBef>
              <a:spcAft>
                <a:spcPts val="180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Improve nutritional value of crops</a:t>
            </a:r>
          </a:p>
          <a:p>
            <a:pPr marL="342900" indent="-342900">
              <a:spcBef>
                <a:spcPts val="0"/>
              </a:spcBef>
              <a:spcAft>
                <a:spcPts val="180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Improve human nutrition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</a:endParaRPr>
          </a:p>
          <a:p>
            <a:pPr marL="342900" indent="-342900">
              <a:spcBef>
                <a:spcPts val="0"/>
              </a:spcBef>
              <a:spcAft>
                <a:spcPts val="180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Increase farmer’s incomes</a:t>
            </a:r>
          </a:p>
          <a:p>
            <a:pPr marL="342900" indent="-342900">
              <a:spcBef>
                <a:spcPts val="0"/>
              </a:spcBef>
              <a:spcAft>
                <a:spcPts val="1800"/>
              </a:spcAft>
              <a:buFont typeface="Arial"/>
              <a:buChar char="•"/>
              <a:defRPr/>
            </a:pPr>
            <a:r>
              <a:rPr lang="en-US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Increase zinc fertilizer market</a:t>
            </a:r>
            <a:endParaRPr lang="en-US" b="1" u="sng" dirty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8242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2"/>
          <p:cNvSpPr>
            <a:spLocks noGrp="1"/>
          </p:cNvSpPr>
          <p:nvPr>
            <p:ph type="ctrTitle"/>
          </p:nvPr>
        </p:nvSpPr>
        <p:spPr>
          <a:xfrm>
            <a:off x="1752600" y="457200"/>
            <a:ext cx="7010400" cy="1143000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771800" y="3913195"/>
            <a:ext cx="5000600" cy="1752600"/>
          </a:xfrm>
        </p:spPr>
        <p:txBody>
          <a:bodyPr/>
          <a:lstStyle/>
          <a:p>
            <a:pPr>
              <a:defRPr/>
            </a:pPr>
            <a:r>
              <a:rPr dirty="0"/>
              <a:t> 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173413" y="1933583"/>
            <a:ext cx="2117725" cy="1052512"/>
          </a:xfrm>
          <a:prstGeom prst="straightConnector1">
            <a:avLst/>
          </a:prstGeom>
          <a:ln w="412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173413" y="3887795"/>
            <a:ext cx="2082800" cy="1014413"/>
          </a:xfrm>
          <a:prstGeom prst="straightConnector1">
            <a:avLst/>
          </a:prstGeom>
          <a:ln w="412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144838" y="3460758"/>
            <a:ext cx="360362" cy="0"/>
          </a:xfrm>
          <a:prstGeom prst="straightConnector1">
            <a:avLst/>
          </a:prstGeom>
          <a:ln w="412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940300" y="4005270"/>
            <a:ext cx="387350" cy="247650"/>
          </a:xfrm>
          <a:prstGeom prst="straightConnector1">
            <a:avLst/>
          </a:prstGeom>
          <a:ln w="412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689725" y="3106745"/>
            <a:ext cx="576263" cy="0"/>
          </a:xfrm>
          <a:prstGeom prst="straightConnector1">
            <a:avLst/>
          </a:prstGeom>
          <a:ln w="412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705600" y="4114808"/>
            <a:ext cx="566738" cy="0"/>
          </a:xfrm>
          <a:prstGeom prst="straightConnector1">
            <a:avLst/>
          </a:prstGeom>
          <a:ln w="412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707" name="Group 20"/>
          <p:cNvGrpSpPr>
            <a:grpSpLocks/>
          </p:cNvGrpSpPr>
          <p:nvPr/>
        </p:nvGrpSpPr>
        <p:grpSpPr bwMode="auto">
          <a:xfrm>
            <a:off x="5292725" y="1692283"/>
            <a:ext cx="1385888" cy="1809750"/>
            <a:chOff x="5821854" y="1357788"/>
            <a:chExt cx="1385401" cy="1810385"/>
          </a:xfrm>
          <a:solidFill>
            <a:srgbClr val="7EA13B"/>
          </a:solidFill>
        </p:grpSpPr>
        <p:sp>
          <p:nvSpPr>
            <p:cNvPr id="22" name="Rounded Rectangle 21"/>
            <p:cNvSpPr/>
            <p:nvPr/>
          </p:nvSpPr>
          <p:spPr>
            <a:xfrm>
              <a:off x="5821854" y="1357788"/>
              <a:ext cx="1385401" cy="181038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ounded Rectangle 4"/>
            <p:cNvSpPr/>
            <p:nvPr/>
          </p:nvSpPr>
          <p:spPr>
            <a:xfrm>
              <a:off x="5890093" y="1426074"/>
              <a:ext cx="1248923" cy="167381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" tIns="60960" rIns="60960" bIns="60960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CA" sz="1600" dirty="0"/>
                <a:t>Fertilizer Companies</a:t>
              </a:r>
            </a:p>
          </p:txBody>
        </p:sp>
      </p:grpSp>
      <p:grpSp>
        <p:nvGrpSpPr>
          <p:cNvPr id="29708" name="Group 23"/>
          <p:cNvGrpSpPr>
            <a:grpSpLocks/>
          </p:cNvGrpSpPr>
          <p:nvPr/>
        </p:nvGrpSpPr>
        <p:grpSpPr bwMode="auto">
          <a:xfrm>
            <a:off x="7283450" y="1254133"/>
            <a:ext cx="1385888" cy="4968875"/>
            <a:chOff x="5821854" y="1357788"/>
            <a:chExt cx="1385401" cy="1810385"/>
          </a:xfrm>
          <a:solidFill>
            <a:srgbClr val="7EA13B"/>
          </a:solidFill>
        </p:grpSpPr>
        <p:sp>
          <p:nvSpPr>
            <p:cNvPr id="25" name="Rounded Rectangle 24"/>
            <p:cNvSpPr/>
            <p:nvPr/>
          </p:nvSpPr>
          <p:spPr>
            <a:xfrm>
              <a:off x="5821854" y="1357788"/>
              <a:ext cx="1385401" cy="181038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ounded Rectangle 4"/>
            <p:cNvSpPr/>
            <p:nvPr/>
          </p:nvSpPr>
          <p:spPr>
            <a:xfrm>
              <a:off x="5890093" y="1425460"/>
              <a:ext cx="1248923" cy="167504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" tIns="60960" rIns="60960" bIns="60960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CA" sz="1600" dirty="0"/>
                <a:t>Farmers</a:t>
              </a:r>
            </a:p>
          </p:txBody>
        </p:sp>
      </p:grpSp>
      <p:grpSp>
        <p:nvGrpSpPr>
          <p:cNvPr id="29709" name="Group 26"/>
          <p:cNvGrpSpPr>
            <a:grpSpLocks/>
          </p:cNvGrpSpPr>
          <p:nvPr/>
        </p:nvGrpSpPr>
        <p:grpSpPr bwMode="auto">
          <a:xfrm>
            <a:off x="5321300" y="3676658"/>
            <a:ext cx="1384300" cy="1811337"/>
            <a:chOff x="5821854" y="1357788"/>
            <a:chExt cx="1385401" cy="1810385"/>
          </a:xfrm>
          <a:solidFill>
            <a:srgbClr val="7EA13B"/>
          </a:solidFill>
        </p:grpSpPr>
        <p:sp>
          <p:nvSpPr>
            <p:cNvPr id="28" name="Rounded Rectangle 27"/>
            <p:cNvSpPr/>
            <p:nvPr/>
          </p:nvSpPr>
          <p:spPr>
            <a:xfrm>
              <a:off x="5821854" y="1357788"/>
              <a:ext cx="1385401" cy="181038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Rounded Rectangle 4"/>
            <p:cNvSpPr/>
            <p:nvPr/>
          </p:nvSpPr>
          <p:spPr>
            <a:xfrm>
              <a:off x="5890171" y="1426014"/>
              <a:ext cx="1248767" cy="167393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" tIns="60960" rIns="60960" bIns="60960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CA" sz="1600" dirty="0"/>
                <a:t>Governments</a:t>
              </a:r>
            </a:p>
          </p:txBody>
        </p:sp>
      </p:grpSp>
      <p:grpSp>
        <p:nvGrpSpPr>
          <p:cNvPr id="29710" name="Group 29"/>
          <p:cNvGrpSpPr>
            <a:grpSpLocks/>
          </p:cNvGrpSpPr>
          <p:nvPr/>
        </p:nvGrpSpPr>
        <p:grpSpPr bwMode="auto">
          <a:xfrm>
            <a:off x="3554413" y="2776545"/>
            <a:ext cx="1385887" cy="1289050"/>
            <a:chOff x="5821854" y="1357788"/>
            <a:chExt cx="1385401" cy="1810385"/>
          </a:xfrm>
          <a:solidFill>
            <a:srgbClr val="7EA13B"/>
          </a:solidFill>
        </p:grpSpPr>
        <p:sp>
          <p:nvSpPr>
            <p:cNvPr id="31" name="Rounded Rectangle 30"/>
            <p:cNvSpPr/>
            <p:nvPr/>
          </p:nvSpPr>
          <p:spPr>
            <a:xfrm>
              <a:off x="5821854" y="1357788"/>
              <a:ext cx="1385401" cy="181038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Rounded Rectangle 4"/>
            <p:cNvSpPr/>
            <p:nvPr/>
          </p:nvSpPr>
          <p:spPr>
            <a:xfrm>
              <a:off x="5890092" y="1424674"/>
              <a:ext cx="1248925" cy="167661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" tIns="60960" rIns="60960" bIns="60960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CA" sz="1600" dirty="0"/>
                <a:t>NGOs &amp; Associations</a:t>
              </a:r>
            </a:p>
          </p:txBody>
        </p:sp>
      </p:grpSp>
      <p:grpSp>
        <p:nvGrpSpPr>
          <p:cNvPr id="29711" name="Group 32"/>
          <p:cNvGrpSpPr>
            <a:grpSpLocks/>
          </p:cNvGrpSpPr>
          <p:nvPr/>
        </p:nvGrpSpPr>
        <p:grpSpPr bwMode="auto">
          <a:xfrm>
            <a:off x="1752600" y="2986095"/>
            <a:ext cx="1385888" cy="901700"/>
            <a:chOff x="5821854" y="1357788"/>
            <a:chExt cx="1385401" cy="1810385"/>
          </a:xfrm>
          <a:solidFill>
            <a:srgbClr val="7EA13B"/>
          </a:solidFill>
        </p:grpSpPr>
        <p:sp>
          <p:nvSpPr>
            <p:cNvPr id="34" name="Rounded Rectangle 33"/>
            <p:cNvSpPr/>
            <p:nvPr/>
          </p:nvSpPr>
          <p:spPr>
            <a:xfrm>
              <a:off x="5821854" y="1357788"/>
              <a:ext cx="1385401" cy="181038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Rounded Rectangle 4"/>
            <p:cNvSpPr/>
            <p:nvPr/>
          </p:nvSpPr>
          <p:spPr>
            <a:xfrm>
              <a:off x="5890093" y="1424722"/>
              <a:ext cx="1248923" cy="167651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" tIns="60960" rIns="60960" bIns="60960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CA" sz="1600" dirty="0"/>
                <a:t>IZA</a:t>
              </a:r>
            </a:p>
          </p:txBody>
        </p:sp>
      </p:grpSp>
      <p:sp>
        <p:nvSpPr>
          <p:cNvPr id="29713" name="TextBox 36"/>
          <p:cNvSpPr txBox="1">
            <a:spLocks noChangeArrowheads="1"/>
          </p:cNvSpPr>
          <p:nvPr/>
        </p:nvSpPr>
        <p:spPr bwMode="auto">
          <a:xfrm>
            <a:off x="5106988" y="5543558"/>
            <a:ext cx="17684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AutoNum type="arabicParenR"/>
            </a:pPr>
            <a:r>
              <a:rPr lang="en-CA" sz="1600" dirty="0">
                <a:solidFill>
                  <a:schemeClr val="bg1"/>
                </a:solidFill>
              </a:rPr>
              <a:t>Policy</a:t>
            </a:r>
          </a:p>
          <a:p>
            <a:pPr eaLnBrk="1" hangingPunct="1">
              <a:buFontTx/>
              <a:buAutoNum type="arabicParenR"/>
            </a:pPr>
            <a:r>
              <a:rPr lang="en-CA" sz="1600" dirty="0">
                <a:solidFill>
                  <a:schemeClr val="bg1"/>
                </a:solidFill>
              </a:rPr>
              <a:t>Education</a:t>
            </a:r>
          </a:p>
          <a:p>
            <a:pPr eaLnBrk="1" hangingPunct="1">
              <a:buFontTx/>
              <a:buAutoNum type="arabicParenR"/>
            </a:pPr>
            <a:r>
              <a:rPr lang="en-CA" sz="1600" dirty="0">
                <a:solidFill>
                  <a:schemeClr val="bg1"/>
                </a:solidFill>
              </a:rPr>
              <a:t>Perceived Risk</a:t>
            </a:r>
          </a:p>
        </p:txBody>
      </p:sp>
      <p:pic>
        <p:nvPicPr>
          <p:cNvPr id="29715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380288" y="1387483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6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08875" y="1387483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7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37463" y="1387483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8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766050" y="1387483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9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894638" y="1387483"/>
            <a:ext cx="127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0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021638" y="1387483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1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150225" y="1387483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2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278813" y="1387483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3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407400" y="1387483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4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380288" y="1665295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5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08875" y="1665295"/>
            <a:ext cx="128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6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37463" y="1665295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7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766050" y="1665295"/>
            <a:ext cx="128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8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894638" y="1665295"/>
            <a:ext cx="127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9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021638" y="1665295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0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150225" y="1665295"/>
            <a:ext cx="128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1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278813" y="1665295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2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407400" y="1665295"/>
            <a:ext cx="128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3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380288" y="1943108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4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08875" y="1943108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5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37463" y="1943108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6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766050" y="1943108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7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894638" y="1943108"/>
            <a:ext cx="127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8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021638" y="1943108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9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150225" y="1943108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0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278813" y="1943108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1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407400" y="1943108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2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380288" y="2220920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3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08875" y="2220920"/>
            <a:ext cx="128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4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37463" y="2220920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5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766050" y="2220920"/>
            <a:ext cx="128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6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894638" y="2220920"/>
            <a:ext cx="127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7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021638" y="2220920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8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150225" y="2220920"/>
            <a:ext cx="128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9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278813" y="2220920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50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407400" y="2220920"/>
            <a:ext cx="128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51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380288" y="2498733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52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08875" y="2498733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53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37463" y="2498733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54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766050" y="2498733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55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894638" y="2498733"/>
            <a:ext cx="127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56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021638" y="2498733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57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150225" y="2498733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58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278813" y="2498733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59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407400" y="2498733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60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380288" y="2774958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61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08875" y="2774958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62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37463" y="2774958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63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766050" y="2774958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64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894638" y="2774958"/>
            <a:ext cx="127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65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021638" y="2774958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66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150225" y="2774958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67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278813" y="2774958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68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407400" y="2774958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69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380288" y="3052770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70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08875" y="3052770"/>
            <a:ext cx="128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71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37463" y="3052770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72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766050" y="3052770"/>
            <a:ext cx="128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73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894638" y="3052770"/>
            <a:ext cx="127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74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021638" y="3052770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75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150225" y="3052770"/>
            <a:ext cx="128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76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278813" y="3052770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77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407400" y="3052770"/>
            <a:ext cx="128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78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380288" y="3327408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79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08875" y="3327408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80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37463" y="3327408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81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766050" y="3327408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82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894638" y="3327408"/>
            <a:ext cx="127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83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021638" y="3327408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84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150225" y="3327408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85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278813" y="3327408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86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407400" y="3327408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87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380288" y="3927483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88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08875" y="3927483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89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37463" y="3927483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90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766050" y="3927483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91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894638" y="3927483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92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023225" y="3927483"/>
            <a:ext cx="127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93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150225" y="3927483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94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278813" y="3927483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95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407400" y="3927483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96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380288" y="4205295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97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08875" y="4205295"/>
            <a:ext cx="128588" cy="277813"/>
          </a:xfrm>
          <a:prstGeom prst="rect">
            <a:avLst/>
          </a:prstGeom>
          <a:solidFill>
            <a:srgbClr val="7EA13B"/>
          </a:solidFill>
          <a:ln>
            <a:noFill/>
          </a:ln>
          <a:extLst/>
        </p:spPr>
      </p:pic>
      <p:pic>
        <p:nvPicPr>
          <p:cNvPr id="29798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37463" y="4205295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99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766050" y="4205295"/>
            <a:ext cx="128588" cy="277813"/>
          </a:xfrm>
          <a:prstGeom prst="rect">
            <a:avLst/>
          </a:prstGeom>
          <a:solidFill>
            <a:srgbClr val="7EA13B"/>
          </a:solidFill>
          <a:ln>
            <a:noFill/>
          </a:ln>
          <a:extLst/>
        </p:spPr>
      </p:pic>
      <p:pic>
        <p:nvPicPr>
          <p:cNvPr id="29800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894638" y="4205295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01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023225" y="4205295"/>
            <a:ext cx="127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02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150225" y="4205295"/>
            <a:ext cx="128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03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278813" y="4205295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04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407400" y="4205295"/>
            <a:ext cx="128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05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380288" y="4483108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06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08875" y="4483108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07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37463" y="4483108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08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766050" y="4483108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09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894638" y="4483108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10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023225" y="4483108"/>
            <a:ext cx="127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11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150225" y="4483108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12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278813" y="4483108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13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407400" y="4483108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14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380288" y="4760920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15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08875" y="4760920"/>
            <a:ext cx="128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16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37463" y="4760920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17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766050" y="4760920"/>
            <a:ext cx="128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18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894638" y="4760920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19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023225" y="4760920"/>
            <a:ext cx="127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20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150225" y="4760920"/>
            <a:ext cx="128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21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278813" y="4760920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22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407400" y="4760920"/>
            <a:ext cx="128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23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380288" y="5038733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24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08875" y="5038733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25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37463" y="5038733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26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766050" y="5038733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27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894638" y="5038733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28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023225" y="5038733"/>
            <a:ext cx="127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29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150225" y="5038733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30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278813" y="5038733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31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407400" y="5038733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32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380288" y="5313370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33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08875" y="5313370"/>
            <a:ext cx="128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34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37463" y="5313370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35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766050" y="5313370"/>
            <a:ext cx="128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36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894638" y="5313370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37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023225" y="5313370"/>
            <a:ext cx="127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38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150225" y="5313370"/>
            <a:ext cx="128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39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278813" y="5313370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40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407400" y="5313370"/>
            <a:ext cx="128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41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380288" y="5591183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42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08875" y="5591183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43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37463" y="5591183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44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766050" y="5591183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45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894638" y="5591183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46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023225" y="5591183"/>
            <a:ext cx="127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47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150225" y="5591183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48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278813" y="5591183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49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407400" y="5591183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50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380288" y="5867408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51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08875" y="5867408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52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37463" y="5867408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53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766050" y="5867408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54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894638" y="5867408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55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023225" y="5867408"/>
            <a:ext cx="127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56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150225" y="5867408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57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278813" y="5867408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58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407400" y="5867408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59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92738" y="1776420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60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21325" y="1776420"/>
            <a:ext cx="128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61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649913" y="1776420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62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78500" y="1776420"/>
            <a:ext cx="128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63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07088" y="1776420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64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35675" y="1776420"/>
            <a:ext cx="128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65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64263" y="1776420"/>
            <a:ext cx="127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66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291263" y="1776420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67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19850" y="1776420"/>
            <a:ext cx="128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68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92738" y="2054233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69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21325" y="2054233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70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649913" y="2054233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71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78500" y="2054233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72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07088" y="2054233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73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35675" y="2054233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74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64263" y="2054233"/>
            <a:ext cx="127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75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291263" y="2054233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76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19850" y="2054233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77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92738" y="2828933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78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21325" y="2828933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79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649913" y="2828933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80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78500" y="2828933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81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07088" y="2828933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82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35675" y="2828933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83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64263" y="2828933"/>
            <a:ext cx="127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84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291263" y="2828933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85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19850" y="2828933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86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92738" y="3106745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87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21325" y="3106745"/>
            <a:ext cx="128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88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649913" y="3106745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89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78500" y="3106745"/>
            <a:ext cx="128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90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07088" y="3106745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91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35675" y="3106745"/>
            <a:ext cx="128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92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64263" y="3106745"/>
            <a:ext cx="127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93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291263" y="3106745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94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19850" y="3106745"/>
            <a:ext cx="128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95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18138" y="3836995"/>
            <a:ext cx="127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96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46725" y="3836995"/>
            <a:ext cx="127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97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673725" y="3836995"/>
            <a:ext cx="128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98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802313" y="3836995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899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30900" y="3836995"/>
            <a:ext cx="128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0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59488" y="3836995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88075" y="3836995"/>
            <a:ext cx="128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2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316663" y="3836995"/>
            <a:ext cx="127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3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43663" y="3836995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4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18138" y="4114808"/>
            <a:ext cx="127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5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46725" y="4114808"/>
            <a:ext cx="127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6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673725" y="4114808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7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802313" y="4114808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8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30900" y="4114808"/>
            <a:ext cx="128588" cy="277812"/>
          </a:xfrm>
          <a:prstGeom prst="rect">
            <a:avLst/>
          </a:prstGeom>
          <a:solidFill>
            <a:srgbClr val="7EA13B"/>
          </a:solidFill>
          <a:ln>
            <a:noFill/>
          </a:ln>
          <a:extLst/>
        </p:spPr>
      </p:pic>
      <p:pic>
        <p:nvPicPr>
          <p:cNvPr id="29909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59488" y="4114808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10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88075" y="4114808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11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316663" y="4114808"/>
            <a:ext cx="127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12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43663" y="4114808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13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18138" y="4757745"/>
            <a:ext cx="127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14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46725" y="4757745"/>
            <a:ext cx="127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15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673725" y="4757745"/>
            <a:ext cx="128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16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802313" y="4757745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17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30900" y="4757745"/>
            <a:ext cx="128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18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59488" y="4757745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19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88075" y="4757745"/>
            <a:ext cx="128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20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316663" y="4757745"/>
            <a:ext cx="127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21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43663" y="4757745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22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18138" y="5035558"/>
            <a:ext cx="127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23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46725" y="5035558"/>
            <a:ext cx="127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24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673725" y="5035558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25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802313" y="5035558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26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30900" y="5035558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27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59488" y="5035558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28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88075" y="5035558"/>
            <a:ext cx="128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29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316663" y="5035558"/>
            <a:ext cx="127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30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43663" y="5035558"/>
            <a:ext cx="128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31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641725" y="2890845"/>
            <a:ext cx="128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32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70313" y="2890845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33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898900" y="2890845"/>
            <a:ext cx="128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34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27488" y="2890845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35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156075" y="2890845"/>
            <a:ext cx="127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36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83075" y="2890845"/>
            <a:ext cx="128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37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411663" y="2890845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38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40250" y="2890845"/>
            <a:ext cx="128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39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68838" y="2890845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40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665538" y="3649670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41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94125" y="3649670"/>
            <a:ext cx="128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42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22713" y="3649670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43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51300" y="3649670"/>
            <a:ext cx="128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44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179888" y="3649670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45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308475" y="3649670"/>
            <a:ext cx="127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46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435475" y="3649670"/>
            <a:ext cx="128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47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64063" y="3649670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48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92650" y="3649670"/>
            <a:ext cx="128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49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100263" y="3576645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50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228850" y="3576645"/>
            <a:ext cx="128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51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357438" y="3576645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52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486025" y="3576645"/>
            <a:ext cx="128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53" name="Picture 4" descr="http://catherine333.files.wordpress.com/2010/07/stick_figur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614613" y="3576645"/>
            <a:ext cx="128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8" name="Straight Arrow Connector 277"/>
          <p:cNvCxnSpPr/>
          <p:nvPr/>
        </p:nvCxnSpPr>
        <p:spPr>
          <a:xfrm>
            <a:off x="6718300" y="5038733"/>
            <a:ext cx="565150" cy="0"/>
          </a:xfrm>
          <a:prstGeom prst="straightConnector1">
            <a:avLst/>
          </a:prstGeom>
          <a:ln w="412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Arrow Connector 278"/>
          <p:cNvCxnSpPr/>
          <p:nvPr/>
        </p:nvCxnSpPr>
        <p:spPr>
          <a:xfrm>
            <a:off x="6705600" y="2082808"/>
            <a:ext cx="566738" cy="0"/>
          </a:xfrm>
          <a:prstGeom prst="straightConnector1">
            <a:avLst/>
          </a:prstGeom>
          <a:ln w="412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TextBox 271"/>
          <p:cNvSpPr txBox="1"/>
          <p:nvPr/>
        </p:nvSpPr>
        <p:spPr>
          <a:xfrm>
            <a:off x="1376947" y="286434"/>
            <a:ext cx="7386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C4571"/>
                </a:solidFill>
                <a:latin typeface="+mj-lt"/>
              </a:rPr>
              <a:t>ZNI Strategy</a:t>
            </a:r>
            <a:endParaRPr lang="en-US" sz="3600" dirty="0">
              <a:solidFill>
                <a:srgbClr val="0C4571"/>
              </a:solidFill>
              <a:latin typeface="+mj-lt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940300" y="2597158"/>
            <a:ext cx="387350" cy="231775"/>
          </a:xfrm>
          <a:prstGeom prst="straightConnector1">
            <a:avLst/>
          </a:prstGeom>
          <a:ln w="412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3" name="TextBox 37"/>
          <p:cNvSpPr txBox="1">
            <a:spLocks noChangeArrowheads="1"/>
          </p:cNvSpPr>
          <p:nvPr/>
        </p:nvSpPr>
        <p:spPr bwMode="auto">
          <a:xfrm>
            <a:off x="1630941" y="4572000"/>
            <a:ext cx="302577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AutoNum type="arabicParenR"/>
            </a:pPr>
            <a:r>
              <a:rPr lang="en-CA" sz="1600" dirty="0" smtClean="0">
                <a:solidFill>
                  <a:schemeClr val="accent1"/>
                </a:solidFill>
              </a:rPr>
              <a:t>Identification of key barriers/opportunities</a:t>
            </a:r>
          </a:p>
          <a:p>
            <a:pPr eaLnBrk="1" hangingPunct="1">
              <a:buFontTx/>
              <a:buAutoNum type="arabicParenR"/>
            </a:pPr>
            <a:r>
              <a:rPr lang="en-CA" sz="1600" dirty="0" smtClean="0">
                <a:solidFill>
                  <a:schemeClr val="accent1"/>
                </a:solidFill>
              </a:rPr>
              <a:t>Crop &amp; demonstration trials</a:t>
            </a:r>
            <a:endParaRPr lang="en-CA" sz="1600" dirty="0">
              <a:solidFill>
                <a:schemeClr val="accent1"/>
              </a:solidFill>
            </a:endParaRPr>
          </a:p>
          <a:p>
            <a:pPr eaLnBrk="1" hangingPunct="1">
              <a:buFontTx/>
              <a:buAutoNum type="arabicParenR"/>
            </a:pPr>
            <a:r>
              <a:rPr lang="en-CA" sz="1600" dirty="0">
                <a:solidFill>
                  <a:schemeClr val="accent1"/>
                </a:solidFill>
              </a:rPr>
              <a:t>Education/Training</a:t>
            </a:r>
          </a:p>
          <a:p>
            <a:pPr eaLnBrk="1" hangingPunct="1">
              <a:buFontTx/>
              <a:buAutoNum type="arabicParenR"/>
            </a:pPr>
            <a:r>
              <a:rPr lang="en-CA" sz="1600" dirty="0">
                <a:solidFill>
                  <a:schemeClr val="accent1"/>
                </a:solidFill>
              </a:rPr>
              <a:t>Conferences/Symposia</a:t>
            </a:r>
          </a:p>
          <a:p>
            <a:pPr eaLnBrk="1" hangingPunct="1">
              <a:buFontTx/>
              <a:buAutoNum type="arabicParenR"/>
            </a:pPr>
            <a:r>
              <a:rPr lang="en-CA" sz="1600" dirty="0" smtClean="0">
                <a:solidFill>
                  <a:schemeClr val="accent1"/>
                </a:solidFill>
              </a:rPr>
              <a:t>Policy changes</a:t>
            </a:r>
            <a:endParaRPr lang="en-CA" sz="1600" dirty="0">
              <a:solidFill>
                <a:schemeClr val="accent1"/>
              </a:solidFill>
            </a:endParaRPr>
          </a:p>
          <a:p>
            <a:pPr eaLnBrk="1" hangingPunct="1">
              <a:buFontTx/>
              <a:buAutoNum type="arabicParenR"/>
            </a:pPr>
            <a:r>
              <a:rPr lang="en-CA" sz="1600" dirty="0" smtClean="0">
                <a:solidFill>
                  <a:schemeClr val="accent1"/>
                </a:solidFill>
              </a:rPr>
              <a:t>Success through partnerships</a:t>
            </a:r>
            <a:endParaRPr lang="en-CA" sz="1600" dirty="0">
              <a:solidFill>
                <a:schemeClr val="accent1"/>
              </a:solidFill>
            </a:endParaRPr>
          </a:p>
        </p:txBody>
      </p:sp>
      <p:pic>
        <p:nvPicPr>
          <p:cNvPr id="274" name="Picture 273" descr="ZNI_Logo_for_Twitter.ai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30941" y="25400"/>
            <a:ext cx="1600501" cy="124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1597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4"/>
          <p:cNvGrpSpPr>
            <a:grpSpLocks/>
          </p:cNvGrpSpPr>
          <p:nvPr/>
        </p:nvGrpSpPr>
        <p:grpSpPr bwMode="auto">
          <a:xfrm>
            <a:off x="1" y="-8467"/>
            <a:ext cx="9321355" cy="6866467"/>
            <a:chOff x="2190222" y="2286000"/>
            <a:chExt cx="6285441" cy="4198938"/>
          </a:xfrm>
        </p:grpSpPr>
        <p:pic>
          <p:nvPicPr>
            <p:cNvPr id="14" name="Picture 4" descr="blank-world-map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7294" r="5169"/>
            <a:stretch/>
          </p:blipFill>
          <p:spPr bwMode="auto">
            <a:xfrm>
              <a:off x="2190222" y="2286000"/>
              <a:ext cx="6165849" cy="41989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5-Point Star 14"/>
            <p:cNvSpPr/>
            <p:nvPr/>
          </p:nvSpPr>
          <p:spPr>
            <a:xfrm>
              <a:off x="4114800" y="5181002"/>
              <a:ext cx="152400" cy="152447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" name="Connector 15"/>
            <p:cNvSpPr/>
            <p:nvPr/>
          </p:nvSpPr>
          <p:spPr>
            <a:xfrm>
              <a:off x="6934200" y="4648180"/>
              <a:ext cx="76200" cy="75484"/>
            </a:xfrm>
            <a:prstGeom prst="flowChartConnector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6400800" y="4572697"/>
              <a:ext cx="152400" cy="150966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7162800" y="4267804"/>
              <a:ext cx="152400" cy="152446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9" name="Connector 18"/>
            <p:cNvSpPr/>
            <p:nvPr/>
          </p:nvSpPr>
          <p:spPr>
            <a:xfrm>
              <a:off x="6629400" y="4495734"/>
              <a:ext cx="76200" cy="76963"/>
            </a:xfrm>
            <a:prstGeom prst="flowChartConnector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" name="Connector 19"/>
            <p:cNvSpPr/>
            <p:nvPr/>
          </p:nvSpPr>
          <p:spPr>
            <a:xfrm>
              <a:off x="5486400" y="5562859"/>
              <a:ext cx="76200" cy="75484"/>
            </a:xfrm>
            <a:prstGeom prst="flowChartConnector">
              <a:avLst/>
            </a:prstGeom>
            <a:solidFill>
              <a:srgbClr val="508709"/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" name="Connector 20"/>
            <p:cNvSpPr/>
            <p:nvPr/>
          </p:nvSpPr>
          <p:spPr>
            <a:xfrm>
              <a:off x="5638800" y="5333449"/>
              <a:ext cx="76200" cy="76963"/>
            </a:xfrm>
            <a:prstGeom prst="flowChartConnector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" name="Diamond 21"/>
            <p:cNvSpPr/>
            <p:nvPr/>
          </p:nvSpPr>
          <p:spPr>
            <a:xfrm>
              <a:off x="3048000" y="3733501"/>
              <a:ext cx="76200" cy="76963"/>
            </a:xfrm>
            <a:prstGeom prst="diamon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" name="Diamond 22"/>
            <p:cNvSpPr/>
            <p:nvPr/>
          </p:nvSpPr>
          <p:spPr>
            <a:xfrm>
              <a:off x="3048000" y="4420250"/>
              <a:ext cx="76200" cy="75484"/>
            </a:xfrm>
            <a:prstGeom prst="diamon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4" name="Diamond 23"/>
            <p:cNvSpPr/>
            <p:nvPr/>
          </p:nvSpPr>
          <p:spPr>
            <a:xfrm>
              <a:off x="6096000" y="3810464"/>
              <a:ext cx="76200" cy="75484"/>
            </a:xfrm>
            <a:prstGeom prst="diamon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5" name="Diamond 24"/>
            <p:cNvSpPr/>
            <p:nvPr/>
          </p:nvSpPr>
          <p:spPr>
            <a:xfrm>
              <a:off x="6248400" y="4343287"/>
              <a:ext cx="76200" cy="76963"/>
            </a:xfrm>
            <a:prstGeom prst="diamon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6" name="Diamond 25"/>
            <p:cNvSpPr/>
            <p:nvPr/>
          </p:nvSpPr>
          <p:spPr>
            <a:xfrm>
              <a:off x="7086600" y="4343287"/>
              <a:ext cx="76200" cy="76963"/>
            </a:xfrm>
            <a:prstGeom prst="diamon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7" name="Diamond 26"/>
            <p:cNvSpPr/>
            <p:nvPr/>
          </p:nvSpPr>
          <p:spPr>
            <a:xfrm>
              <a:off x="6934200" y="4572697"/>
              <a:ext cx="76200" cy="75483"/>
            </a:xfrm>
            <a:prstGeom prst="diamon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8" name="Diamond 27"/>
            <p:cNvSpPr/>
            <p:nvPr/>
          </p:nvSpPr>
          <p:spPr>
            <a:xfrm>
              <a:off x="7010400" y="4648180"/>
              <a:ext cx="76200" cy="75484"/>
            </a:xfrm>
            <a:prstGeom prst="diamon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9" name="Diamond 28"/>
            <p:cNvSpPr/>
            <p:nvPr/>
          </p:nvSpPr>
          <p:spPr>
            <a:xfrm>
              <a:off x="6477000" y="4723664"/>
              <a:ext cx="76200" cy="76963"/>
            </a:xfrm>
            <a:prstGeom prst="diamon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0" name="Diamond 29"/>
            <p:cNvSpPr/>
            <p:nvPr/>
          </p:nvSpPr>
          <p:spPr>
            <a:xfrm>
              <a:off x="4038600" y="5257966"/>
              <a:ext cx="76200" cy="75484"/>
            </a:xfrm>
            <a:prstGeom prst="diamon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1" name="Diamond 30"/>
            <p:cNvSpPr/>
            <p:nvPr/>
          </p:nvSpPr>
          <p:spPr>
            <a:xfrm>
              <a:off x="5562600" y="5333449"/>
              <a:ext cx="76200" cy="76963"/>
            </a:xfrm>
            <a:prstGeom prst="diamon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2" name="Diamond 31"/>
            <p:cNvSpPr/>
            <p:nvPr/>
          </p:nvSpPr>
          <p:spPr>
            <a:xfrm>
              <a:off x="5486400" y="5410413"/>
              <a:ext cx="76200" cy="75483"/>
            </a:xfrm>
            <a:prstGeom prst="diamon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3" name="Diamond 32"/>
            <p:cNvSpPr/>
            <p:nvPr/>
          </p:nvSpPr>
          <p:spPr>
            <a:xfrm>
              <a:off x="5562600" y="5485895"/>
              <a:ext cx="76200" cy="76963"/>
            </a:xfrm>
            <a:prstGeom prst="diamon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4" name="Diamond 33"/>
            <p:cNvSpPr/>
            <p:nvPr/>
          </p:nvSpPr>
          <p:spPr>
            <a:xfrm>
              <a:off x="7696200" y="5790788"/>
              <a:ext cx="76200" cy="76963"/>
            </a:xfrm>
            <a:prstGeom prst="diamon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" name="Diamond 34"/>
            <p:cNvSpPr/>
            <p:nvPr/>
          </p:nvSpPr>
          <p:spPr>
            <a:xfrm>
              <a:off x="5410200" y="5638342"/>
              <a:ext cx="76200" cy="76963"/>
            </a:xfrm>
            <a:prstGeom prst="diamon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" name="Diamond 35"/>
            <p:cNvSpPr/>
            <p:nvPr/>
          </p:nvSpPr>
          <p:spPr>
            <a:xfrm>
              <a:off x="3810000" y="5715305"/>
              <a:ext cx="76200" cy="75483"/>
            </a:xfrm>
            <a:prstGeom prst="diamon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" name="Diamond 36"/>
            <p:cNvSpPr/>
            <p:nvPr/>
          </p:nvSpPr>
          <p:spPr>
            <a:xfrm>
              <a:off x="3124200" y="4572697"/>
              <a:ext cx="76200" cy="75483"/>
            </a:xfrm>
            <a:prstGeom prst="diamon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" name="Diamond 37"/>
            <p:cNvSpPr/>
            <p:nvPr/>
          </p:nvSpPr>
          <p:spPr>
            <a:xfrm>
              <a:off x="5562600" y="4115357"/>
              <a:ext cx="76200" cy="75484"/>
            </a:xfrm>
            <a:prstGeom prst="diamon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" name="TextBox 40"/>
            <p:cNvSpPr txBox="1">
              <a:spLocks noChangeArrowheads="1"/>
            </p:cNvSpPr>
            <p:nvPr/>
          </p:nvSpPr>
          <p:spPr bwMode="auto">
            <a:xfrm>
              <a:off x="7245350" y="4219575"/>
              <a:ext cx="735013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 b="1" dirty="0"/>
                <a:t>CHINA</a:t>
              </a:r>
            </a:p>
          </p:txBody>
        </p:sp>
        <p:sp>
          <p:nvSpPr>
            <p:cNvPr id="40" name="TextBox 41"/>
            <p:cNvSpPr txBox="1">
              <a:spLocks noChangeArrowheads="1"/>
            </p:cNvSpPr>
            <p:nvPr/>
          </p:nvSpPr>
          <p:spPr bwMode="auto">
            <a:xfrm>
              <a:off x="7010400" y="4495800"/>
              <a:ext cx="639763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dirty="0">
                  <a:solidFill>
                    <a:srgbClr val="284304"/>
                  </a:solidFill>
                </a:rPr>
                <a:t>Laos</a:t>
              </a:r>
            </a:p>
          </p:txBody>
        </p:sp>
        <p:sp>
          <p:nvSpPr>
            <p:cNvPr id="41" name="TextBox 42"/>
            <p:cNvSpPr txBox="1">
              <a:spLocks noChangeArrowheads="1"/>
            </p:cNvSpPr>
            <p:nvPr/>
          </p:nvSpPr>
          <p:spPr bwMode="auto">
            <a:xfrm>
              <a:off x="7713663" y="5684838"/>
              <a:ext cx="762000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dirty="0">
                  <a:solidFill>
                    <a:srgbClr val="284304"/>
                  </a:solidFill>
                </a:rPr>
                <a:t>Australia</a:t>
              </a:r>
            </a:p>
          </p:txBody>
        </p:sp>
        <p:sp>
          <p:nvSpPr>
            <p:cNvPr id="42" name="TextBox 43"/>
            <p:cNvSpPr txBox="1">
              <a:spLocks noChangeArrowheads="1"/>
            </p:cNvSpPr>
            <p:nvPr/>
          </p:nvSpPr>
          <p:spPr bwMode="auto">
            <a:xfrm>
              <a:off x="6477000" y="4572000"/>
              <a:ext cx="64293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 b="1" dirty="0">
                  <a:solidFill>
                    <a:srgbClr val="000000"/>
                  </a:solidFill>
                </a:rPr>
                <a:t>INDIA</a:t>
              </a:r>
            </a:p>
          </p:txBody>
        </p:sp>
        <p:sp>
          <p:nvSpPr>
            <p:cNvPr id="43" name="TextBox 44"/>
            <p:cNvSpPr txBox="1">
              <a:spLocks noChangeArrowheads="1"/>
            </p:cNvSpPr>
            <p:nvPr/>
          </p:nvSpPr>
          <p:spPr bwMode="auto">
            <a:xfrm>
              <a:off x="4191000" y="5181600"/>
              <a:ext cx="101123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 b="1" dirty="0">
                  <a:solidFill>
                    <a:srgbClr val="000000"/>
                  </a:solidFill>
                </a:rPr>
                <a:t>BRAZIL</a:t>
              </a:r>
            </a:p>
          </p:txBody>
        </p:sp>
        <p:sp>
          <p:nvSpPr>
            <p:cNvPr id="44" name="TextBox 45"/>
            <p:cNvSpPr txBox="1">
              <a:spLocks noChangeArrowheads="1"/>
            </p:cNvSpPr>
            <p:nvPr/>
          </p:nvSpPr>
          <p:spPr bwMode="auto">
            <a:xfrm>
              <a:off x="6172200" y="3733800"/>
              <a:ext cx="1092200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dirty="0">
                  <a:solidFill>
                    <a:srgbClr val="284304"/>
                  </a:solidFill>
                </a:rPr>
                <a:t>Kazakhstan</a:t>
              </a:r>
            </a:p>
          </p:txBody>
        </p:sp>
        <p:sp>
          <p:nvSpPr>
            <p:cNvPr id="45" name="TextBox 46"/>
            <p:cNvSpPr txBox="1">
              <a:spLocks noChangeArrowheads="1"/>
            </p:cNvSpPr>
            <p:nvPr/>
          </p:nvSpPr>
          <p:spPr bwMode="auto">
            <a:xfrm>
              <a:off x="6248400" y="4232275"/>
              <a:ext cx="990600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dirty="0">
                  <a:solidFill>
                    <a:srgbClr val="284304"/>
                  </a:solidFill>
                </a:rPr>
                <a:t>Pakistan</a:t>
              </a:r>
            </a:p>
          </p:txBody>
        </p:sp>
        <p:sp>
          <p:nvSpPr>
            <p:cNvPr id="46" name="TextBox 47"/>
            <p:cNvSpPr txBox="1">
              <a:spLocks noChangeArrowheads="1"/>
            </p:cNvSpPr>
            <p:nvPr/>
          </p:nvSpPr>
          <p:spPr bwMode="auto">
            <a:xfrm>
              <a:off x="5562600" y="4038600"/>
              <a:ext cx="914400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dirty="0">
                  <a:solidFill>
                    <a:srgbClr val="284304"/>
                  </a:solidFill>
                </a:rPr>
                <a:t>Turkey</a:t>
              </a:r>
            </a:p>
          </p:txBody>
        </p:sp>
        <p:sp>
          <p:nvSpPr>
            <p:cNvPr id="47" name="TextBox 48"/>
            <p:cNvSpPr txBox="1">
              <a:spLocks noChangeArrowheads="1"/>
            </p:cNvSpPr>
            <p:nvPr/>
          </p:nvSpPr>
          <p:spPr bwMode="auto">
            <a:xfrm>
              <a:off x="3505200" y="4114800"/>
              <a:ext cx="55245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 b="1" dirty="0">
                  <a:solidFill>
                    <a:srgbClr val="000000"/>
                  </a:solidFill>
                </a:rPr>
                <a:t>USA</a:t>
              </a:r>
            </a:p>
          </p:txBody>
        </p:sp>
        <p:sp>
          <p:nvSpPr>
            <p:cNvPr id="48" name="TextBox 49"/>
            <p:cNvSpPr txBox="1">
              <a:spLocks noChangeArrowheads="1"/>
            </p:cNvSpPr>
            <p:nvPr/>
          </p:nvSpPr>
          <p:spPr bwMode="auto">
            <a:xfrm>
              <a:off x="5562600" y="5410200"/>
              <a:ext cx="1981200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dirty="0">
                  <a:solidFill>
                    <a:srgbClr val="284304"/>
                  </a:solidFill>
                </a:rPr>
                <a:t>Mozambique</a:t>
              </a:r>
            </a:p>
          </p:txBody>
        </p:sp>
        <p:sp>
          <p:nvSpPr>
            <p:cNvPr id="49" name="TextBox 50"/>
            <p:cNvSpPr txBox="1">
              <a:spLocks noChangeArrowheads="1"/>
            </p:cNvSpPr>
            <p:nvPr/>
          </p:nvSpPr>
          <p:spPr bwMode="auto">
            <a:xfrm>
              <a:off x="3048000" y="3657600"/>
              <a:ext cx="838200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dirty="0">
                  <a:solidFill>
                    <a:srgbClr val="284304"/>
                  </a:solidFill>
                </a:rPr>
                <a:t>Canada</a:t>
              </a:r>
            </a:p>
          </p:txBody>
        </p:sp>
        <p:sp>
          <p:nvSpPr>
            <p:cNvPr id="50" name="TextBox 86"/>
            <p:cNvSpPr txBox="1">
              <a:spLocks noChangeArrowheads="1"/>
            </p:cNvSpPr>
            <p:nvPr/>
          </p:nvSpPr>
          <p:spPr bwMode="auto">
            <a:xfrm>
              <a:off x="3827463" y="5638800"/>
              <a:ext cx="838200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dirty="0">
                  <a:solidFill>
                    <a:srgbClr val="284304"/>
                  </a:solidFill>
                </a:rPr>
                <a:t>Argentina</a:t>
              </a:r>
            </a:p>
          </p:txBody>
        </p:sp>
        <p:sp>
          <p:nvSpPr>
            <p:cNvPr id="51" name="TextBox 87"/>
            <p:cNvSpPr txBox="1">
              <a:spLocks noChangeArrowheads="1"/>
            </p:cNvSpPr>
            <p:nvPr/>
          </p:nvSpPr>
          <p:spPr bwMode="auto">
            <a:xfrm>
              <a:off x="3200400" y="4495800"/>
              <a:ext cx="838200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dirty="0">
                  <a:solidFill>
                    <a:srgbClr val="284304"/>
                  </a:solidFill>
                </a:rPr>
                <a:t>Guatemala</a:t>
              </a:r>
            </a:p>
          </p:txBody>
        </p:sp>
        <p:sp>
          <p:nvSpPr>
            <p:cNvPr id="52" name="TextBox 88"/>
            <p:cNvSpPr txBox="1">
              <a:spLocks noChangeArrowheads="1"/>
            </p:cNvSpPr>
            <p:nvPr/>
          </p:nvSpPr>
          <p:spPr bwMode="auto">
            <a:xfrm>
              <a:off x="3109913" y="4351338"/>
              <a:ext cx="1981200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dirty="0">
                  <a:solidFill>
                    <a:srgbClr val="284304"/>
                  </a:solidFill>
                </a:rPr>
                <a:t>Mexico</a:t>
              </a:r>
            </a:p>
          </p:txBody>
        </p:sp>
        <p:sp>
          <p:nvSpPr>
            <p:cNvPr id="53" name="TextBox 89"/>
            <p:cNvSpPr txBox="1">
              <a:spLocks noChangeArrowheads="1"/>
            </p:cNvSpPr>
            <p:nvPr/>
          </p:nvSpPr>
          <p:spPr bwMode="auto">
            <a:xfrm>
              <a:off x="4876800" y="5715000"/>
              <a:ext cx="109378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 dirty="0">
                  <a:solidFill>
                    <a:srgbClr val="660066"/>
                  </a:solidFill>
                </a:rPr>
                <a:t>South Africa</a:t>
              </a:r>
            </a:p>
          </p:txBody>
        </p:sp>
        <p:sp>
          <p:nvSpPr>
            <p:cNvPr id="54" name="TextBox 90"/>
            <p:cNvSpPr txBox="1">
              <a:spLocks noChangeArrowheads="1"/>
            </p:cNvSpPr>
            <p:nvPr/>
          </p:nvSpPr>
          <p:spPr bwMode="auto">
            <a:xfrm>
              <a:off x="4783138" y="5486400"/>
              <a:ext cx="541390" cy="150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dirty="0">
                  <a:solidFill>
                    <a:srgbClr val="284304"/>
                  </a:solidFill>
                </a:rPr>
                <a:t>Zimbabwe</a:t>
              </a:r>
            </a:p>
          </p:txBody>
        </p:sp>
        <p:sp>
          <p:nvSpPr>
            <p:cNvPr id="55" name="TextBox 91"/>
            <p:cNvSpPr txBox="1">
              <a:spLocks noChangeArrowheads="1"/>
            </p:cNvSpPr>
            <p:nvPr/>
          </p:nvSpPr>
          <p:spPr bwMode="auto">
            <a:xfrm>
              <a:off x="5251450" y="5129213"/>
              <a:ext cx="1981200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dirty="0">
                  <a:solidFill>
                    <a:srgbClr val="284304"/>
                  </a:solidFill>
                </a:rPr>
                <a:t>Zambia</a:t>
              </a:r>
            </a:p>
          </p:txBody>
        </p:sp>
        <p:sp>
          <p:nvSpPr>
            <p:cNvPr id="56" name="TextBox 92"/>
            <p:cNvSpPr txBox="1">
              <a:spLocks noChangeArrowheads="1"/>
            </p:cNvSpPr>
            <p:nvPr/>
          </p:nvSpPr>
          <p:spPr bwMode="auto">
            <a:xfrm>
              <a:off x="5638800" y="5257800"/>
              <a:ext cx="109378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 dirty="0">
                  <a:solidFill>
                    <a:srgbClr val="660075"/>
                  </a:solidFill>
                </a:rPr>
                <a:t>Malawi</a:t>
              </a:r>
            </a:p>
          </p:txBody>
        </p:sp>
        <p:sp>
          <p:nvSpPr>
            <p:cNvPr id="57" name="TextBox 93"/>
            <p:cNvSpPr txBox="1">
              <a:spLocks noChangeArrowheads="1"/>
            </p:cNvSpPr>
            <p:nvPr/>
          </p:nvSpPr>
          <p:spPr bwMode="auto">
            <a:xfrm>
              <a:off x="6763226" y="4341461"/>
              <a:ext cx="103346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 dirty="0">
                  <a:solidFill>
                    <a:srgbClr val="660075"/>
                  </a:solidFill>
                </a:rPr>
                <a:t>Bangladesh</a:t>
              </a:r>
            </a:p>
          </p:txBody>
        </p:sp>
        <p:sp>
          <p:nvSpPr>
            <p:cNvPr id="58" name="TextBox 94"/>
            <p:cNvSpPr txBox="1">
              <a:spLocks noChangeArrowheads="1"/>
            </p:cNvSpPr>
            <p:nvPr/>
          </p:nvSpPr>
          <p:spPr bwMode="auto">
            <a:xfrm>
              <a:off x="7010400" y="4648200"/>
              <a:ext cx="8350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 dirty="0">
                  <a:solidFill>
                    <a:srgbClr val="660075"/>
                  </a:solidFill>
                </a:rPr>
                <a:t>Thailand</a:t>
              </a:r>
            </a:p>
          </p:txBody>
        </p:sp>
        <p:sp>
          <p:nvSpPr>
            <p:cNvPr id="59" name="5-Point Star 58"/>
            <p:cNvSpPr/>
            <p:nvPr/>
          </p:nvSpPr>
          <p:spPr>
            <a:xfrm>
              <a:off x="3429000" y="4115357"/>
              <a:ext cx="152400" cy="152447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" name="Connector 59"/>
            <p:cNvSpPr/>
            <p:nvPr/>
          </p:nvSpPr>
          <p:spPr>
            <a:xfrm>
              <a:off x="3988594" y="5155842"/>
              <a:ext cx="101395" cy="117565"/>
            </a:xfrm>
            <a:prstGeom prst="flowChartConnector">
              <a:avLst/>
            </a:prstGeom>
            <a:solidFill>
              <a:srgbClr val="50870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1" name="Connector 60"/>
            <p:cNvSpPr/>
            <p:nvPr/>
          </p:nvSpPr>
          <p:spPr>
            <a:xfrm>
              <a:off x="7026275" y="4750305"/>
              <a:ext cx="76200" cy="75483"/>
            </a:xfrm>
            <a:prstGeom prst="flowChartConnector">
              <a:avLst/>
            </a:prstGeom>
            <a:solidFill>
              <a:srgbClr val="50870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2" name="Connector 61"/>
            <p:cNvSpPr/>
            <p:nvPr/>
          </p:nvSpPr>
          <p:spPr>
            <a:xfrm>
              <a:off x="7102475" y="4254483"/>
              <a:ext cx="76200" cy="75484"/>
            </a:xfrm>
            <a:prstGeom prst="flowChartConnector">
              <a:avLst/>
            </a:prstGeom>
            <a:solidFill>
              <a:srgbClr val="50870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59401" name="TextBox 280"/>
          <p:cNvSpPr txBox="1">
            <a:spLocks noChangeArrowheads="1"/>
          </p:cNvSpPr>
          <p:nvPr/>
        </p:nvSpPr>
        <p:spPr bwMode="auto">
          <a:xfrm>
            <a:off x="2895600" y="6248400"/>
            <a:ext cx="2952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2000" dirty="0">
                <a:solidFill>
                  <a:schemeClr val="accent3"/>
                </a:solidFill>
              </a:rPr>
              <a:t>China/India/Brazil ~53%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391400" y="101481"/>
            <a:ext cx="2135188" cy="800219"/>
            <a:chOff x="1371600" y="5090993"/>
            <a:chExt cx="2135188" cy="800219"/>
          </a:xfrm>
        </p:grpSpPr>
        <p:sp>
          <p:nvSpPr>
            <p:cNvPr id="66" name="TextBox 2"/>
            <p:cNvSpPr txBox="1">
              <a:spLocks noChangeArrowheads="1"/>
            </p:cNvSpPr>
            <p:nvPr/>
          </p:nvSpPr>
          <p:spPr bwMode="auto">
            <a:xfrm>
              <a:off x="1525588" y="5090993"/>
              <a:ext cx="1981200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Aft>
                  <a:spcPts val="600"/>
                </a:spcAft>
              </a:pPr>
              <a:r>
                <a:rPr lang="en-US" sz="1200" dirty="0"/>
                <a:t>ZNI Offices</a:t>
              </a:r>
            </a:p>
            <a:p>
              <a:pPr eaLnBrk="1" hangingPunct="1">
                <a:spcAft>
                  <a:spcPts val="600"/>
                </a:spcAft>
              </a:pPr>
              <a:r>
                <a:rPr lang="en-US" sz="1200" dirty="0"/>
                <a:t>ZNI Crop Trials</a:t>
              </a:r>
            </a:p>
            <a:p>
              <a:pPr eaLnBrk="1" hangingPunct="1">
                <a:spcAft>
                  <a:spcPts val="600"/>
                </a:spcAft>
              </a:pPr>
              <a:r>
                <a:rPr lang="en-US" sz="1200" dirty="0" smtClean="0"/>
                <a:t>Harvest Zinc Trials</a:t>
              </a:r>
              <a:endParaRPr lang="en-US" sz="1200" dirty="0"/>
            </a:p>
          </p:txBody>
        </p:sp>
        <p:sp>
          <p:nvSpPr>
            <p:cNvPr id="67" name="Connector 66"/>
            <p:cNvSpPr/>
            <p:nvPr/>
          </p:nvSpPr>
          <p:spPr>
            <a:xfrm>
              <a:off x="1412875" y="5434012"/>
              <a:ext cx="76200" cy="76200"/>
            </a:xfrm>
            <a:prstGeom prst="flowChartConnector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8" name="Diamond 67"/>
            <p:cNvSpPr/>
            <p:nvPr/>
          </p:nvSpPr>
          <p:spPr>
            <a:xfrm>
              <a:off x="1412875" y="5676900"/>
              <a:ext cx="76200" cy="76200"/>
            </a:xfrm>
            <a:prstGeom prst="diamon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9" name="5-Point Star 68"/>
            <p:cNvSpPr/>
            <p:nvPr/>
          </p:nvSpPr>
          <p:spPr>
            <a:xfrm>
              <a:off x="1371600" y="5129212"/>
              <a:ext cx="152400" cy="152400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pic>
        <p:nvPicPr>
          <p:cNvPr id="64" name="Picture 63" descr="star_kids_crops_newgreens.ai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25240" r="52019" b="13031"/>
          <a:stretch/>
        </p:blipFill>
        <p:spPr>
          <a:xfrm>
            <a:off x="0" y="-19755"/>
            <a:ext cx="1066800" cy="1064436"/>
          </a:xfrm>
          <a:prstGeom prst="rect">
            <a:avLst/>
          </a:prstGeom>
        </p:spPr>
      </p:pic>
      <p:grpSp>
        <p:nvGrpSpPr>
          <p:cNvPr id="77" name="Group 76"/>
          <p:cNvGrpSpPr/>
          <p:nvPr/>
        </p:nvGrpSpPr>
        <p:grpSpPr>
          <a:xfrm>
            <a:off x="7162800" y="1066800"/>
            <a:ext cx="1524000" cy="2313834"/>
            <a:chOff x="7162800" y="1066800"/>
            <a:chExt cx="1524000" cy="2313834"/>
          </a:xfrm>
        </p:grpSpPr>
        <p:cxnSp>
          <p:nvCxnSpPr>
            <p:cNvPr id="59417" name="Straight Connector 59416"/>
            <p:cNvCxnSpPr>
              <a:stCxn id="57" idx="0"/>
            </p:cNvCxnSpPr>
            <p:nvPr/>
          </p:nvCxnSpPr>
          <p:spPr>
            <a:xfrm flipV="1">
              <a:off x="7548116" y="2819400"/>
              <a:ext cx="1062484" cy="533401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415" name="Straight Connector 59414"/>
            <p:cNvCxnSpPr>
              <a:stCxn id="39" idx="1"/>
            </p:cNvCxnSpPr>
            <p:nvPr/>
          </p:nvCxnSpPr>
          <p:spPr>
            <a:xfrm flipH="1" flipV="1">
              <a:off x="7239000" y="2743200"/>
              <a:ext cx="257793" cy="637434"/>
            </a:xfrm>
            <a:prstGeom prst="line">
              <a:avLst/>
            </a:prstGeom>
            <a:ln>
              <a:solidFill>
                <a:srgbClr val="66007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393" name="Group 59392"/>
            <p:cNvGrpSpPr/>
            <p:nvPr/>
          </p:nvGrpSpPr>
          <p:grpSpPr>
            <a:xfrm>
              <a:off x="7162800" y="1066800"/>
              <a:ext cx="1524000" cy="1828800"/>
              <a:chOff x="10134600" y="762000"/>
              <a:chExt cx="1524000" cy="1828800"/>
            </a:xfrm>
          </p:grpSpPr>
          <p:sp>
            <p:nvSpPr>
              <p:cNvPr id="72" name="Rounded Rectangle 71"/>
              <p:cNvSpPr/>
              <p:nvPr/>
            </p:nvSpPr>
            <p:spPr>
              <a:xfrm>
                <a:off x="10134600" y="762000"/>
                <a:ext cx="1524000" cy="1828800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r>
                  <a:rPr lang="en-US" sz="1800" dirty="0" smtClean="0"/>
                  <a:t>ZNI China</a:t>
                </a:r>
              </a:p>
              <a:p>
                <a:pPr algn="ctr"/>
                <a:r>
                  <a:rPr lang="en-US" sz="1800" dirty="0" smtClean="0"/>
                  <a:t>Beijing</a:t>
                </a:r>
              </a:p>
              <a:p>
                <a:endParaRPr lang="en-US" sz="1800" dirty="0"/>
              </a:p>
              <a:p>
                <a:endParaRPr lang="en-US" sz="1800" dirty="0"/>
              </a:p>
              <a:p>
                <a:pPr algn="r"/>
                <a:r>
                  <a:rPr lang="en-US" sz="1200" dirty="0" smtClean="0"/>
                  <a:t>Ming </a:t>
                </a:r>
              </a:p>
              <a:p>
                <a:pPr algn="r"/>
                <a:r>
                  <a:rPr lang="en-US" sz="1200" dirty="0" smtClean="0"/>
                  <a:t>Xian Fan,</a:t>
                </a:r>
              </a:p>
              <a:p>
                <a:pPr algn="r"/>
                <a:r>
                  <a:rPr lang="en-US" sz="1200" dirty="0" smtClean="0"/>
                  <a:t>Director</a:t>
                </a:r>
              </a:p>
            </p:txBody>
          </p:sp>
          <p:pic>
            <p:nvPicPr>
              <p:cNvPr id="5" name="Picture 4" descr="Ming.psd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4721"/>
              <a:stretch/>
            </p:blipFill>
            <p:spPr>
              <a:xfrm>
                <a:off x="10247447" y="1676400"/>
                <a:ext cx="649153" cy="838200"/>
              </a:xfrm>
              <a:prstGeom prst="rect">
                <a:avLst/>
              </a:prstGeom>
            </p:spPr>
          </p:pic>
        </p:grpSp>
      </p:grpSp>
      <p:grpSp>
        <p:nvGrpSpPr>
          <p:cNvPr id="76" name="Group 75"/>
          <p:cNvGrpSpPr/>
          <p:nvPr/>
        </p:nvGrpSpPr>
        <p:grpSpPr>
          <a:xfrm>
            <a:off x="5867400" y="3955652"/>
            <a:ext cx="1524000" cy="2216548"/>
            <a:chOff x="5867400" y="3955652"/>
            <a:chExt cx="1524000" cy="2216548"/>
          </a:xfrm>
        </p:grpSpPr>
        <p:cxnSp>
          <p:nvCxnSpPr>
            <p:cNvPr id="59412" name="Straight Connector 59411"/>
            <p:cNvCxnSpPr>
              <a:endCxn id="42" idx="1"/>
            </p:cNvCxnSpPr>
            <p:nvPr/>
          </p:nvCxnSpPr>
          <p:spPr>
            <a:xfrm flipH="1" flipV="1">
              <a:off x="6357324" y="3955652"/>
              <a:ext cx="957876" cy="4639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409" name="Straight Connector 59408"/>
            <p:cNvCxnSpPr>
              <a:endCxn id="42" idx="1"/>
            </p:cNvCxnSpPr>
            <p:nvPr/>
          </p:nvCxnSpPr>
          <p:spPr>
            <a:xfrm flipV="1">
              <a:off x="5943600" y="3955652"/>
              <a:ext cx="413724" cy="4639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392" name="Group 59391"/>
            <p:cNvGrpSpPr/>
            <p:nvPr/>
          </p:nvGrpSpPr>
          <p:grpSpPr>
            <a:xfrm>
              <a:off x="5867400" y="4343400"/>
              <a:ext cx="1524000" cy="1828800"/>
              <a:chOff x="9525000" y="3810000"/>
              <a:chExt cx="1524000" cy="1828800"/>
            </a:xfrm>
          </p:grpSpPr>
          <p:sp>
            <p:nvSpPr>
              <p:cNvPr id="71" name="Rounded Rectangle 70"/>
              <p:cNvSpPr/>
              <p:nvPr/>
            </p:nvSpPr>
            <p:spPr>
              <a:xfrm>
                <a:off x="9525000" y="3810000"/>
                <a:ext cx="1524000" cy="1828800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r>
                  <a:rPr lang="en-US" sz="1800" dirty="0" smtClean="0"/>
                  <a:t>ZNI India</a:t>
                </a:r>
              </a:p>
              <a:p>
                <a:pPr algn="ctr"/>
                <a:r>
                  <a:rPr lang="en-US" sz="1800" dirty="0" smtClean="0"/>
                  <a:t>New Delhi</a:t>
                </a:r>
              </a:p>
              <a:p>
                <a:endParaRPr lang="en-US" sz="1800" dirty="0"/>
              </a:p>
              <a:p>
                <a:endParaRPr lang="en-US" sz="1800" dirty="0"/>
              </a:p>
              <a:p>
                <a:r>
                  <a:rPr lang="en-US" sz="1200" dirty="0" smtClean="0"/>
                  <a:t>Soumitra Das,</a:t>
                </a:r>
              </a:p>
              <a:p>
                <a:r>
                  <a:rPr lang="en-US" sz="1200" dirty="0" smtClean="0"/>
                  <a:t>Director</a:t>
                </a:r>
              </a:p>
            </p:txBody>
          </p:sp>
          <p:pic>
            <p:nvPicPr>
              <p:cNvPr id="6" name="Picture 5" descr="Soumitra.psd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4662"/>
              <a:stretch/>
            </p:blipFill>
            <p:spPr>
              <a:xfrm>
                <a:off x="10363200" y="4495800"/>
                <a:ext cx="682978" cy="901920"/>
              </a:xfrm>
              <a:prstGeom prst="rect">
                <a:avLst/>
              </a:prstGeom>
            </p:spPr>
          </p:pic>
        </p:grpSp>
      </p:grpSp>
      <p:grpSp>
        <p:nvGrpSpPr>
          <p:cNvPr id="74" name="Group 73"/>
          <p:cNvGrpSpPr/>
          <p:nvPr/>
        </p:nvGrpSpPr>
        <p:grpSpPr>
          <a:xfrm>
            <a:off x="152400" y="4572000"/>
            <a:ext cx="2895600" cy="1828800"/>
            <a:chOff x="152400" y="4572000"/>
            <a:chExt cx="2895600" cy="1828800"/>
          </a:xfrm>
        </p:grpSpPr>
        <p:cxnSp>
          <p:nvCxnSpPr>
            <p:cNvPr id="59404" name="Straight Connector 59403"/>
            <p:cNvCxnSpPr/>
            <p:nvPr/>
          </p:nvCxnSpPr>
          <p:spPr>
            <a:xfrm flipH="1" flipV="1">
              <a:off x="1524000" y="4648201"/>
              <a:ext cx="1524000" cy="228599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406" name="Straight Connector 59405"/>
            <p:cNvCxnSpPr/>
            <p:nvPr/>
          </p:nvCxnSpPr>
          <p:spPr>
            <a:xfrm flipH="1">
              <a:off x="1600202" y="4876800"/>
              <a:ext cx="1447798" cy="144780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ounded Rectangle 8"/>
            <p:cNvSpPr/>
            <p:nvPr/>
          </p:nvSpPr>
          <p:spPr>
            <a:xfrm>
              <a:off x="152400" y="4572000"/>
              <a:ext cx="1524000" cy="182880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1800" dirty="0" smtClean="0"/>
                <a:t>ZNI Brazil</a:t>
              </a:r>
            </a:p>
            <a:p>
              <a:pPr algn="ctr"/>
              <a:r>
                <a:rPr lang="en-US" sz="1800" dirty="0" smtClean="0"/>
                <a:t>Sao Paulo</a:t>
              </a:r>
            </a:p>
            <a:p>
              <a:endParaRPr lang="en-US" sz="1800" dirty="0"/>
            </a:p>
            <a:p>
              <a:endParaRPr lang="en-US" sz="1800" dirty="0"/>
            </a:p>
            <a:p>
              <a:pPr algn="r"/>
              <a:r>
                <a:rPr lang="en-US" sz="1200" dirty="0" smtClean="0"/>
                <a:t>Joao Moraes,</a:t>
              </a:r>
            </a:p>
            <a:p>
              <a:pPr algn="r"/>
              <a:r>
                <a:rPr lang="en-US" sz="1200" dirty="0" smtClean="0"/>
                <a:t>Director</a:t>
              </a:r>
            </a:p>
          </p:txBody>
        </p:sp>
        <p:pic>
          <p:nvPicPr>
            <p:cNvPr id="4" name="Picture 3" descr="Joao.psd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694" t="8576" r="1"/>
            <a:stretch/>
          </p:blipFill>
          <p:spPr>
            <a:xfrm>
              <a:off x="208844" y="5424311"/>
              <a:ext cx="611523" cy="795867"/>
            </a:xfrm>
            <a:prstGeom prst="rect">
              <a:avLst/>
            </a:prstGeom>
          </p:spPr>
        </p:pic>
      </p:grpSp>
      <p:grpSp>
        <p:nvGrpSpPr>
          <p:cNvPr id="75" name="Group 74"/>
          <p:cNvGrpSpPr/>
          <p:nvPr/>
        </p:nvGrpSpPr>
        <p:grpSpPr>
          <a:xfrm>
            <a:off x="1950123" y="1295400"/>
            <a:ext cx="2088477" cy="2438400"/>
            <a:chOff x="1950123" y="1295400"/>
            <a:chExt cx="2088477" cy="2438400"/>
          </a:xfrm>
        </p:grpSpPr>
        <p:cxnSp>
          <p:nvCxnSpPr>
            <p:cNvPr id="59398" name="Straight Connector 59397"/>
            <p:cNvCxnSpPr>
              <a:stCxn id="59" idx="0"/>
            </p:cNvCxnSpPr>
            <p:nvPr/>
          </p:nvCxnSpPr>
          <p:spPr>
            <a:xfrm>
              <a:off x="1950123" y="2983056"/>
              <a:ext cx="564477" cy="674544"/>
            </a:xfrm>
            <a:prstGeom prst="line">
              <a:avLst/>
            </a:prstGeom>
            <a:ln>
              <a:solidFill>
                <a:srgbClr val="50870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395" name="Straight Connector 59394"/>
            <p:cNvCxnSpPr>
              <a:stCxn id="59" idx="0"/>
            </p:cNvCxnSpPr>
            <p:nvPr/>
          </p:nvCxnSpPr>
          <p:spPr>
            <a:xfrm flipV="1">
              <a:off x="1950123" y="1371600"/>
              <a:ext cx="564477" cy="1611456"/>
            </a:xfrm>
            <a:prstGeom prst="line">
              <a:avLst/>
            </a:prstGeom>
            <a:ln>
              <a:solidFill>
                <a:srgbClr val="50870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/>
            <p:cNvGrpSpPr/>
            <p:nvPr/>
          </p:nvGrpSpPr>
          <p:grpSpPr>
            <a:xfrm>
              <a:off x="2438400" y="1295400"/>
              <a:ext cx="1600200" cy="2438400"/>
              <a:chOff x="-2438400" y="1905000"/>
              <a:chExt cx="1600200" cy="2438400"/>
            </a:xfrm>
          </p:grpSpPr>
          <p:sp>
            <p:nvSpPr>
              <p:cNvPr id="73" name="Rounded Rectangle 72"/>
              <p:cNvSpPr/>
              <p:nvPr/>
            </p:nvSpPr>
            <p:spPr>
              <a:xfrm>
                <a:off x="-2438400" y="1905000"/>
                <a:ext cx="1600200" cy="2438400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r>
                  <a:rPr lang="en-US" sz="1800" dirty="0" smtClean="0"/>
                  <a:t>ZNI USA</a:t>
                </a:r>
              </a:p>
              <a:p>
                <a:pPr algn="ctr"/>
                <a:r>
                  <a:rPr lang="en-US" sz="1800" dirty="0" smtClean="0"/>
                  <a:t>Durham, NC</a:t>
                </a:r>
              </a:p>
              <a:p>
                <a:endParaRPr lang="en-US" sz="1800" dirty="0"/>
              </a:p>
              <a:p>
                <a:pPr indent="692150"/>
                <a:r>
                  <a:rPr lang="en-US" sz="1200" dirty="0" smtClean="0"/>
                  <a:t>Andrew </a:t>
                </a:r>
              </a:p>
              <a:p>
                <a:pPr indent="692150"/>
                <a:r>
                  <a:rPr lang="en-US" sz="1200" dirty="0" smtClean="0"/>
                  <a:t>Green,</a:t>
                </a:r>
              </a:p>
              <a:p>
                <a:pPr indent="692150"/>
                <a:r>
                  <a:rPr lang="en-US" sz="1200" dirty="0" smtClean="0"/>
                  <a:t>Director</a:t>
                </a:r>
              </a:p>
              <a:p>
                <a:pPr algn="r"/>
                <a:endParaRPr lang="en-US" sz="1200" dirty="0"/>
              </a:p>
              <a:p>
                <a:endParaRPr lang="en-US" sz="800" dirty="0" smtClean="0"/>
              </a:p>
              <a:p>
                <a:r>
                  <a:rPr lang="en-US" sz="1200" dirty="0" smtClean="0"/>
                  <a:t>Teri Kuhn,</a:t>
                </a:r>
              </a:p>
              <a:p>
                <a:r>
                  <a:rPr lang="en-US" sz="1200" dirty="0" smtClean="0"/>
                  <a:t>Program </a:t>
                </a:r>
              </a:p>
              <a:p>
                <a:r>
                  <a:rPr lang="en-US" sz="1200" dirty="0" smtClean="0"/>
                  <a:t>Coordinator</a:t>
                </a:r>
              </a:p>
            </p:txBody>
          </p:sp>
          <p:pic>
            <p:nvPicPr>
              <p:cNvPr id="7" name="Picture 6" descr="Teri.psd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-1475509" y="3505200"/>
                <a:ext cx="561109" cy="762000"/>
              </a:xfrm>
              <a:prstGeom prst="rect">
                <a:avLst/>
              </a:prstGeom>
            </p:spPr>
          </p:pic>
          <p:pic>
            <p:nvPicPr>
              <p:cNvPr id="11" name="Picture 10" descr="Andrew.psd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8487" t="2556" r="3495"/>
              <a:stretch/>
            </p:blipFill>
            <p:spPr>
              <a:xfrm>
                <a:off x="-2286000" y="2590800"/>
                <a:ext cx="609600" cy="84361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xmlns="" val="388429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6" name="Picture 15" descr="star_kids_crops_newgreens.ai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25240" r="52019" b="13031"/>
          <a:stretch/>
        </p:blipFill>
        <p:spPr>
          <a:xfrm>
            <a:off x="1600200" y="304800"/>
            <a:ext cx="1272822" cy="1270001"/>
          </a:xfrm>
          <a:prstGeom prst="rect">
            <a:avLst/>
          </a:prstGeom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1600200" y="1655232"/>
            <a:ext cx="7239000" cy="224676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Z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inc subsidy included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in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India’s NBSS in 2010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31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new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zinc fertilizer grades in India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65% increase in Zn-fertilizer use in India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30,000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tonnes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 ZnSO</a:t>
            </a:r>
            <a:r>
              <a:rPr lang="en-US" sz="20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4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 mono plant commissioned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96788" y="4483829"/>
            <a:ext cx="2306014" cy="191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Public\Pictures\Customized fertilizer bag with Zinc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154036" y="4489105"/>
            <a:ext cx="1428818" cy="194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99160" y="4472991"/>
            <a:ext cx="2984467" cy="1963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3" descr="Afficher l'image en taille réelle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20000" y="457200"/>
            <a:ext cx="1371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971800" y="609600"/>
            <a:ext cx="4648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C4571"/>
                </a:solidFill>
                <a:latin typeface="+mj-lt"/>
              </a:rPr>
              <a:t>Developments in India</a:t>
            </a:r>
            <a:endParaRPr lang="en-US" sz="3600" dirty="0">
              <a:solidFill>
                <a:srgbClr val="0C457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6962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907799818"/>
              </p:ext>
            </p:extLst>
          </p:nvPr>
        </p:nvGraphicFramePr>
        <p:xfrm>
          <a:off x="2016722" y="1784841"/>
          <a:ext cx="6246911" cy="4199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Connector 2"/>
          <p:cNvCxnSpPr/>
          <p:nvPr/>
        </p:nvCxnSpPr>
        <p:spPr>
          <a:xfrm>
            <a:off x="3920050" y="2821287"/>
            <a:ext cx="777875" cy="0"/>
          </a:xfrm>
          <a:prstGeom prst="line">
            <a:avLst/>
          </a:prstGeom>
          <a:ln w="57150">
            <a:solidFill>
              <a:schemeClr val="accent3"/>
            </a:solidFill>
            <a:prstDash val="sysDot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697925" y="2642683"/>
            <a:ext cx="24107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preliminary </a:t>
            </a:r>
            <a:r>
              <a:rPr lang="en-US" sz="1200" dirty="0" smtClean="0">
                <a:solidFill>
                  <a:srgbClr val="404040"/>
                </a:solidFill>
              </a:rPr>
              <a:t>increase</a:t>
            </a:r>
            <a:endParaRPr lang="en-US" sz="1200" dirty="0">
              <a:solidFill>
                <a:srgbClr val="40404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88932" y="6260101"/>
            <a:ext cx="6974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404040"/>
                </a:solidFill>
              </a:rPr>
              <a:t>Total market potential = 200,000 tonnes</a:t>
            </a:r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16722" y="6108784"/>
            <a:ext cx="66574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Source: FAI</a:t>
            </a:r>
            <a:endParaRPr lang="en-US" sz="900" dirty="0"/>
          </a:p>
        </p:txBody>
      </p:sp>
      <p:pic>
        <p:nvPicPr>
          <p:cNvPr id="12" name="Picture 11" descr="star_kids_crops_newgreens.ai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25240" r="52019" b="13031"/>
          <a:stretch/>
        </p:blipFill>
        <p:spPr>
          <a:xfrm>
            <a:off x="1600200" y="304800"/>
            <a:ext cx="1272822" cy="1270001"/>
          </a:xfrm>
          <a:prstGeom prst="rect">
            <a:avLst/>
          </a:prstGeom>
        </p:spPr>
      </p:pic>
      <p:pic>
        <p:nvPicPr>
          <p:cNvPr id="13" name="Picture 13" descr="Afficher l'image en taille réell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20000" y="457200"/>
            <a:ext cx="1371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971800" y="609600"/>
            <a:ext cx="4648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C4571"/>
                </a:solidFill>
                <a:latin typeface="+mj-lt"/>
              </a:rPr>
              <a:t>Developments in India</a:t>
            </a:r>
            <a:endParaRPr lang="en-US" sz="3600" dirty="0">
              <a:solidFill>
                <a:srgbClr val="0C457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3245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6" name="Picture 15" descr="star_kids_crops_newgreens.ai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25240" r="52019" b="13031"/>
          <a:stretch/>
        </p:blipFill>
        <p:spPr>
          <a:xfrm>
            <a:off x="1600200" y="304800"/>
            <a:ext cx="1272822" cy="1270001"/>
          </a:xfrm>
          <a:prstGeom prst="rect">
            <a:avLst/>
          </a:prstGeom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1693779" y="1609223"/>
            <a:ext cx="7010400" cy="1261884"/>
          </a:xfrm>
          <a:prstGeom prst="rect">
            <a:avLst/>
          </a:prstGeom>
          <a:solidFill>
            <a:srgbClr val="C9DE89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I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IZA-FAI Award </a:t>
            </a:r>
            <a:r>
              <a:rPr lang="en-I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2012</a:t>
            </a:r>
            <a:r>
              <a:rPr lang="en-IN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/>
            </a:r>
            <a:br>
              <a:rPr lang="en-IN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</a:br>
            <a:r>
              <a:rPr lang="en-IN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“For Promoting the Use of Zinc in Indian Agriculture” </a:t>
            </a:r>
            <a:br>
              <a:rPr lang="en-IN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</a:br>
            <a:r>
              <a:rPr lang="en-I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Award </a:t>
            </a:r>
            <a:r>
              <a:rPr lang="en-I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winner </a:t>
            </a:r>
            <a:r>
              <a:rPr lang="en-I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– </a:t>
            </a:r>
            <a:r>
              <a:rPr lang="en-I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Dr.</a:t>
            </a:r>
            <a:r>
              <a:rPr lang="en-I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 U.S. </a:t>
            </a:r>
            <a:r>
              <a:rPr lang="en-I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Sadana</a:t>
            </a:r>
            <a:r>
              <a:rPr lang="en-I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, PAU</a:t>
            </a:r>
            <a:r>
              <a:rPr lang="en-I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, </a:t>
            </a:r>
            <a:r>
              <a:rPr lang="en-I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Ludhiana, Punjab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</a:endParaRPr>
          </a:p>
        </p:txBody>
      </p:sp>
      <p:pic>
        <p:nvPicPr>
          <p:cNvPr id="20" name="Picture 13" descr="Afficher l'image en taille réell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20000" y="457200"/>
            <a:ext cx="1371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971800" y="609600"/>
            <a:ext cx="4648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C4571"/>
                </a:solidFill>
                <a:latin typeface="+mj-lt"/>
              </a:rPr>
              <a:t>Developments in India</a:t>
            </a:r>
            <a:endParaRPr lang="en-US" sz="3600" dirty="0">
              <a:solidFill>
                <a:srgbClr val="0C4571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971800" y="3079197"/>
            <a:ext cx="4396874" cy="349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055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0D0A-2F8C-9144-AC8B-598C6A15D70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808915" y="1844847"/>
            <a:ext cx="6733506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0"/>
              </a:spcAft>
              <a:buFont typeface="Arial"/>
              <a:buChar char="•"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Working with government to:</a:t>
            </a:r>
          </a:p>
          <a:p>
            <a:pPr marL="914400" lvl="1" indent="-457200">
              <a:spcAft>
                <a:spcPts val="3000"/>
              </a:spcAft>
              <a:buSzPct val="73000"/>
              <a:buFont typeface="Courier New"/>
              <a:buChar char="o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Increase subsidy for zinc in NBSS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0" lvl="1" indent="-457200">
              <a:spcAft>
                <a:spcPts val="3000"/>
              </a:spcAft>
              <a:buSzPct val="73000"/>
              <a:buFont typeface="Courier New"/>
              <a:buChar char="o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Include “customized fertilizers” in NBSS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spcAft>
                <a:spcPts val="3000"/>
              </a:spcAft>
              <a:buFont typeface="Arial"/>
              <a:buChar char="•"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Use of zincated-urea product in India with IFFCO et al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69069" y="5694949"/>
            <a:ext cx="6082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300" dirty="0" err="1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e</a:t>
            </a:r>
            <a:r>
              <a:rPr lang="en-US" b="1" spc="300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partment</a:t>
            </a:r>
            <a:r>
              <a:rPr lang="en-US" b="1" spc="3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 of Agriculture &amp; Cooperation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63364" y="6113762"/>
            <a:ext cx="2312737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Ministry of Agriculture</a:t>
            </a:r>
          </a:p>
          <a:p>
            <a:pPr algn="r"/>
            <a:r>
              <a:rPr lang="en-US" sz="1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Government of India</a:t>
            </a:r>
          </a:p>
        </p:txBody>
      </p:sp>
      <p:pic>
        <p:nvPicPr>
          <p:cNvPr id="7" name="Picture 6" descr="Indian Dept of Agr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82822" y="5373771"/>
            <a:ext cx="1219200" cy="7493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2312737" y="6118091"/>
            <a:ext cx="6323263" cy="4980"/>
          </a:xfrm>
          <a:prstGeom prst="line">
            <a:avLst/>
          </a:prstGeom>
          <a:ln w="9525" cmpd="sng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star_kids_crops_newgreens.ai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25240" r="52019" b="13031"/>
          <a:stretch/>
        </p:blipFill>
        <p:spPr>
          <a:xfrm>
            <a:off x="1600200" y="304800"/>
            <a:ext cx="1272822" cy="1270001"/>
          </a:xfrm>
          <a:prstGeom prst="rect">
            <a:avLst/>
          </a:prstGeom>
        </p:spPr>
      </p:pic>
      <p:pic>
        <p:nvPicPr>
          <p:cNvPr id="14" name="Picture 13" descr="Afficher l'image en taille réell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20000" y="457200"/>
            <a:ext cx="1371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971800" y="609600"/>
            <a:ext cx="4648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C4571"/>
                </a:solidFill>
                <a:latin typeface="+mj-lt"/>
              </a:rPr>
              <a:t>India: Next Steps</a:t>
            </a:r>
            <a:endParaRPr lang="en-US" sz="3600" dirty="0">
              <a:solidFill>
                <a:srgbClr val="0C457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6030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1"/>
          <p:cNvSpPr txBox="1">
            <a:spLocks/>
          </p:cNvSpPr>
          <p:nvPr/>
        </p:nvSpPr>
        <p:spPr>
          <a:xfrm>
            <a:off x="1541546" y="1746105"/>
            <a:ext cx="6861135" cy="307473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spcBef>
                <a:spcPct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rgbClr val="404040"/>
                </a:solidFill>
                <a:latin typeface="+mj-lt"/>
                <a:ea typeface="ＭＳ Ｐゴシック" charset="0"/>
                <a:cs typeface="ＭＳ Ｐゴシック" charset="0"/>
              </a:rPr>
              <a:t>Early in 2012, China </a:t>
            </a:r>
            <a:r>
              <a:rPr lang="en-US" sz="2400" dirty="0">
                <a:solidFill>
                  <a:srgbClr val="404040"/>
                </a:solidFill>
                <a:latin typeface="+mj-lt"/>
                <a:ea typeface="ＭＳ Ｐゴシック" charset="0"/>
                <a:cs typeface="ＭＳ Ｐゴシック" charset="0"/>
              </a:rPr>
              <a:t>MOA issued national recommendation for zinc fertilizer in key </a:t>
            </a:r>
            <a:r>
              <a:rPr lang="en-US" sz="2400" dirty="0" smtClean="0">
                <a:solidFill>
                  <a:srgbClr val="404040"/>
                </a:solidFill>
                <a:latin typeface="+mj-lt"/>
                <a:ea typeface="ＭＳ Ｐゴシック" charset="0"/>
                <a:cs typeface="ＭＳ Ｐゴシック" charset="0"/>
              </a:rPr>
              <a:t>crops.</a:t>
            </a:r>
          </a:p>
          <a:p>
            <a:pPr marL="800100" lvl="1" indent="-342900" algn="l">
              <a:spcBef>
                <a:spcPct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404040"/>
                </a:solidFill>
                <a:latin typeface="+mj-lt"/>
                <a:ea typeface="ＭＳ Ｐゴシック" charset="0"/>
                <a:cs typeface="ＭＳ Ｐゴシック" charset="0"/>
              </a:rPr>
              <a:t>R</a:t>
            </a:r>
            <a:r>
              <a:rPr lang="en-US" sz="2400" dirty="0" smtClean="0">
                <a:solidFill>
                  <a:srgbClr val="404040"/>
                </a:solidFill>
                <a:latin typeface="+mj-lt"/>
                <a:ea typeface="ＭＳ Ｐゴシック" charset="0"/>
                <a:cs typeface="ＭＳ Ｐゴシック" charset="0"/>
              </a:rPr>
              <a:t>ecommendation extended in mid-2012 for summer crops, specifically for rice and corn.</a:t>
            </a:r>
          </a:p>
          <a:p>
            <a:pPr marL="800100" lvl="1" indent="-342900" algn="l">
              <a:spcBef>
                <a:spcPct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2400" b="1" dirty="0" smtClean="0">
                <a:solidFill>
                  <a:srgbClr val="404040"/>
                </a:solidFill>
                <a:latin typeface="+mj-lt"/>
                <a:ea typeface="ＭＳ Ｐゴシック" charset="0"/>
                <a:cs typeface="ＭＳ Ｐゴシック" charset="0"/>
              </a:rPr>
              <a:t>Recommendation for zinc now expanded to winter crops including wheat and potatoes</a:t>
            </a:r>
          </a:p>
        </p:txBody>
      </p:sp>
      <p:pic>
        <p:nvPicPr>
          <p:cNvPr id="8" name="Picture 7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76400" y="4859867"/>
            <a:ext cx="4199315" cy="1693333"/>
          </a:xfrm>
          <a:prstGeom prst="rect">
            <a:avLst/>
          </a:prstGeom>
        </p:spPr>
      </p:pic>
      <p:pic>
        <p:nvPicPr>
          <p:cNvPr id="6" name="Picture 5" descr="star_kids_crops_newgreens.ai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25240" r="52019" b="13031"/>
          <a:stretch/>
        </p:blipFill>
        <p:spPr>
          <a:xfrm>
            <a:off x="1600200" y="304800"/>
            <a:ext cx="1272822" cy="12700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71800" y="609600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C4571"/>
                </a:solidFill>
                <a:latin typeface="+mj-lt"/>
              </a:rPr>
              <a:t>Developments in China</a:t>
            </a:r>
            <a:endParaRPr lang="en-US" sz="3600" dirty="0">
              <a:solidFill>
                <a:srgbClr val="0C4571"/>
              </a:solidFill>
              <a:latin typeface="+mj-lt"/>
            </a:endParaRPr>
          </a:p>
        </p:txBody>
      </p:sp>
      <p:pic>
        <p:nvPicPr>
          <p:cNvPr id="2" name="Picture 1" descr="china_flag-1920x1200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019800" y="4859867"/>
            <a:ext cx="2667000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4144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1"/>
          <p:cNvSpPr txBox="1">
            <a:spLocks/>
          </p:cNvSpPr>
          <p:nvPr/>
        </p:nvSpPr>
        <p:spPr>
          <a:xfrm>
            <a:off x="1143000" y="1828800"/>
            <a:ext cx="7388546" cy="307473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spcBef>
                <a:spcPct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Now includes all key staple crops: rice, corn, wheat, potatoes plus others</a:t>
            </a:r>
          </a:p>
          <a:p>
            <a:pPr marL="800100" lvl="1" indent="-342900" algn="l">
              <a:spcBef>
                <a:spcPct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National recommendations distributed to 400,000 extension workers</a:t>
            </a:r>
          </a:p>
          <a:p>
            <a:pPr marL="800100" lvl="1" indent="-342900" algn="l">
              <a:spcBef>
                <a:spcPct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When recommendation fully implemented, impact estimated at </a:t>
            </a:r>
            <a:r>
              <a:rPr lang="en-US" sz="2400" b="1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300,000 </a:t>
            </a:r>
            <a:r>
              <a:rPr lang="en-US" sz="2400" b="1" dirty="0" err="1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tpy</a:t>
            </a:r>
            <a:r>
              <a:rPr lang="en-US" sz="2400" b="1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 Zn</a:t>
            </a:r>
          </a:p>
          <a:p>
            <a:pPr marL="800100" lvl="1" indent="-342900" algn="l">
              <a:spcBef>
                <a:spcPct val="0"/>
              </a:spcBef>
              <a:spcAft>
                <a:spcPts val="1800"/>
              </a:spcAft>
              <a:buFont typeface="Arial" charset="0"/>
              <a:buChar char="•"/>
            </a:pPr>
            <a:endParaRPr lang="en-US" sz="2400" dirty="0" smtClean="0">
              <a:solidFill>
                <a:srgbClr val="40404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Group with china crops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072732" y="4834204"/>
            <a:ext cx="3014580" cy="1827019"/>
          </a:xfrm>
          <a:prstGeom prst="rect">
            <a:avLst/>
          </a:prstGeom>
        </p:spPr>
      </p:pic>
      <p:pic>
        <p:nvPicPr>
          <p:cNvPr id="3" name="Picture 2" descr="Ming with corn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454316" y="4834205"/>
            <a:ext cx="2948365" cy="1827018"/>
          </a:xfrm>
          <a:prstGeom prst="rect">
            <a:avLst/>
          </a:prstGeom>
        </p:spPr>
      </p:pic>
      <p:pic>
        <p:nvPicPr>
          <p:cNvPr id="9" name="Picture 8" descr="star_kids_crops_newgreens.ai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25240" r="52019" b="13031"/>
          <a:stretch/>
        </p:blipFill>
        <p:spPr>
          <a:xfrm>
            <a:off x="1600200" y="304800"/>
            <a:ext cx="1272822" cy="12700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95625" y="304800"/>
            <a:ext cx="601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C4571"/>
                </a:solidFill>
                <a:latin typeface="+mj-lt"/>
              </a:rPr>
              <a:t>MOA Recommendation </a:t>
            </a:r>
          </a:p>
          <a:p>
            <a:r>
              <a:rPr lang="en-US" sz="3600" dirty="0" smtClean="0">
                <a:solidFill>
                  <a:srgbClr val="0C4571"/>
                </a:solidFill>
                <a:latin typeface="+mj-lt"/>
              </a:rPr>
              <a:t>Impact in China</a:t>
            </a:r>
            <a:endParaRPr lang="en-US" sz="3600" dirty="0">
              <a:solidFill>
                <a:srgbClr val="0C457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0749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81125" y="25400"/>
            <a:ext cx="6581132" cy="1123384"/>
          </a:xfrm>
          <a:prstGeom prst="rect">
            <a:avLst/>
          </a:prstGeom>
          <a:noFill/>
        </p:spPr>
        <p:txBody>
          <a:bodyPr wrap="square" tIns="182880" bIns="320040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C4571"/>
                </a:solidFill>
              </a:rPr>
              <a:t>Developments in China</a:t>
            </a:r>
            <a:endParaRPr lang="en-US" sz="4000" dirty="0">
              <a:solidFill>
                <a:srgbClr val="0C4571"/>
              </a:solidFill>
            </a:endParaRPr>
          </a:p>
        </p:txBody>
      </p:sp>
      <p:pic>
        <p:nvPicPr>
          <p:cNvPr id="12" name="Picture 11" descr="ZNI_Logo_for_Twitter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06625" y="0"/>
            <a:ext cx="1600501" cy="1241286"/>
          </a:xfrm>
          <a:prstGeom prst="rect">
            <a:avLst/>
          </a:prstGeom>
        </p:spPr>
      </p:pic>
      <p:pic>
        <p:nvPicPr>
          <p:cNvPr id="5" name="Picture 4" descr="Luxi Chemical Logo cop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55403" y="4289484"/>
            <a:ext cx="1070306" cy="1113118"/>
          </a:xfrm>
          <a:prstGeom prst="rect">
            <a:avLst/>
          </a:prstGeom>
        </p:spPr>
      </p:pic>
      <p:pic>
        <p:nvPicPr>
          <p:cNvPr id="14" name="Picture 13" descr="C:\Documents and Settings\rchart\Local Settings\Temporary Internet Files\Content.Outlook\UPPBKU19\中化logo横sinofert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4839" y="2042695"/>
            <a:ext cx="2572952" cy="911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373271" y="6456740"/>
            <a:ext cx="1594520" cy="365125"/>
          </a:xfrm>
        </p:spPr>
        <p:txBody>
          <a:bodyPr/>
          <a:lstStyle/>
          <a:p>
            <a:fld id="{FEAF0D0A-2F8C-9144-AC8B-598C6A15D70E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18801" y="3238655"/>
            <a:ext cx="2285859" cy="605281"/>
          </a:xfrm>
          <a:prstGeom prst="rect">
            <a:avLst/>
          </a:prstGeom>
        </p:spPr>
      </p:pic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566831" y="1052324"/>
            <a:ext cx="6194900" cy="5404416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As result of ZNI China program, 6 new zinc Fertilizer Production Projects: </a:t>
            </a:r>
          </a:p>
          <a:p>
            <a:pPr marL="909638" indent="-280988" algn="l">
              <a:buFont typeface="Arial"/>
              <a:buChar char="•"/>
            </a:pP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Sinofert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366838" lvl="3" indent="-280988" algn="l">
              <a:buFont typeface="Courier New"/>
              <a:buChar char="o"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Zn-Enriched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Urea</a:t>
            </a:r>
          </a:p>
          <a:p>
            <a:pPr marL="909638" indent="-280988" algn="l">
              <a:buFont typeface="Arial"/>
              <a:buChar char="•"/>
            </a:pP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Kingenta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366838" lvl="2" indent="-280988" algn="l">
              <a:buFont typeface="Courier New"/>
              <a:buChar char="o"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Zn-Containing NPK Fertilizer</a:t>
            </a:r>
          </a:p>
          <a:p>
            <a:pPr marL="909638" indent="-280988" algn="l">
              <a:buFont typeface="Arial"/>
              <a:buChar char="•"/>
            </a:pP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Luxi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366838" lvl="2" indent="-280988" algn="l">
              <a:buFont typeface="Courier New"/>
              <a:buChar char="o"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Zn-Enriched MAP</a:t>
            </a:r>
          </a:p>
          <a:p>
            <a:pPr marL="1366838" lvl="2" indent="-280988" algn="l">
              <a:buFont typeface="Courier New"/>
              <a:buChar char="o"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Zn-Enriched NPK</a:t>
            </a:r>
          </a:p>
          <a:p>
            <a:pPr marL="909638" indent="-280988" algn="l">
              <a:buFont typeface="Arial"/>
              <a:buChar char="•"/>
            </a:pP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Weng-fu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Group: </a:t>
            </a:r>
          </a:p>
          <a:p>
            <a:pPr marL="1366838" lvl="2" indent="-280988" algn="l">
              <a:buFont typeface="Courier New"/>
              <a:buChar char="o"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Zn-Enriched MAP</a:t>
            </a:r>
          </a:p>
          <a:p>
            <a:pPr marL="1366838" lvl="2" indent="-280988" algn="l">
              <a:buFont typeface="Courier New"/>
              <a:buChar char="o"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Zn-Containing NPK Fertilizer</a:t>
            </a:r>
          </a:p>
          <a:p>
            <a:pPr marL="909638" indent="-280988" algn="l">
              <a:buFont typeface="Arial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Shenzhen Batian: </a:t>
            </a:r>
          </a:p>
          <a:p>
            <a:pPr marL="1366838" lvl="2" indent="-280988" algn="l">
              <a:buFont typeface="Courier New"/>
              <a:buChar char="o"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Zn-Enriched NPK</a:t>
            </a:r>
          </a:p>
          <a:p>
            <a:pPr algn="l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Total = &gt; 5,000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tpy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Zn metal</a:t>
            </a:r>
          </a:p>
        </p:txBody>
      </p:sp>
      <p:pic>
        <p:nvPicPr>
          <p:cNvPr id="3" name="Picture 2" descr="Batia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18801" y="4279789"/>
            <a:ext cx="1058342" cy="123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9085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ctrTitle"/>
          </p:nvPr>
        </p:nvSpPr>
        <p:spPr>
          <a:xfrm>
            <a:off x="1752600" y="457200"/>
            <a:ext cx="7010400" cy="1143000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dirty="0"/>
              <a:t> </a:t>
            </a:r>
          </a:p>
        </p:txBody>
      </p:sp>
      <p:pic>
        <p:nvPicPr>
          <p:cNvPr id="51205" name="Picture 15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371600" y="2286000"/>
            <a:ext cx="3004761" cy="3167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 txBox="1">
            <a:spLocks/>
          </p:cNvSpPr>
          <p:nvPr/>
        </p:nvSpPr>
        <p:spPr bwMode="auto">
          <a:xfrm>
            <a:off x="1219200" y="6350"/>
            <a:ext cx="792480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dirty="0">
                <a:solidFill>
                  <a:srgbClr val="0C4571"/>
                </a:solidFill>
                <a:latin typeface="+mj-lt"/>
                <a:ea typeface="+mj-ea"/>
                <a:cs typeface="+mj-cs"/>
              </a:rPr>
              <a:t>Zinc Deficiency is a Global Issue 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896963578"/>
              </p:ext>
            </p:extLst>
          </p:nvPr>
        </p:nvGraphicFramePr>
        <p:xfrm>
          <a:off x="3999508" y="1447800"/>
          <a:ext cx="5144492" cy="4861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702393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373271" y="6456740"/>
            <a:ext cx="1594520" cy="365125"/>
          </a:xfrm>
        </p:spPr>
        <p:txBody>
          <a:bodyPr/>
          <a:lstStyle/>
          <a:p>
            <a:fld id="{FEAF0D0A-2F8C-9144-AC8B-598C6A15D70E}" type="slidenum">
              <a:rPr lang="en-US" smtClean="0"/>
              <a:pPr/>
              <a:t>20</a:t>
            </a:fld>
            <a:endParaRPr lang="en-US" dirty="0"/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557966239"/>
              </p:ext>
            </p:extLst>
          </p:nvPr>
        </p:nvGraphicFramePr>
        <p:xfrm>
          <a:off x="1666875" y="1916549"/>
          <a:ext cx="6792916" cy="4059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/>
          <p:cNvSpPr/>
          <p:nvPr/>
        </p:nvSpPr>
        <p:spPr>
          <a:xfrm>
            <a:off x="1886940" y="2137247"/>
            <a:ext cx="10120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404040"/>
                </a:solidFill>
              </a:rPr>
              <a:t>1000 tons</a:t>
            </a:r>
            <a:endParaRPr lang="en-US" sz="1600" dirty="0">
              <a:solidFill>
                <a:srgbClr val="40404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88932" y="6260101"/>
            <a:ext cx="6974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404040"/>
                </a:solidFill>
              </a:rPr>
              <a:t>Total market potential = 300,000 tonnes</a:t>
            </a:r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6875" y="6019581"/>
            <a:ext cx="66574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Source: IZA</a:t>
            </a:r>
            <a:endParaRPr lang="en-US" sz="900" dirty="0"/>
          </a:p>
        </p:txBody>
      </p:sp>
      <p:pic>
        <p:nvPicPr>
          <p:cNvPr id="11" name="Picture 10" descr="star_kids_crops_newgreens.ai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25240" r="52019" b="13031"/>
          <a:stretch/>
        </p:blipFill>
        <p:spPr>
          <a:xfrm>
            <a:off x="1600200" y="304800"/>
            <a:ext cx="1272822" cy="12700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66211" y="304800"/>
            <a:ext cx="67492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Zn Consumption in Fertilizer Production in China</a:t>
            </a:r>
          </a:p>
        </p:txBody>
      </p:sp>
    </p:spTree>
    <p:extLst>
      <p:ext uri="{BB962C8B-B14F-4D97-AF65-F5344CB8AC3E}">
        <p14:creationId xmlns:p14="http://schemas.microsoft.com/office/powerpoint/2010/main" xmlns="" val="2002702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0D0A-2F8C-9144-AC8B-598C6A15D70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768802" y="1581416"/>
            <a:ext cx="6693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Increase awareness and implementation of national recommendations for zinc</a:t>
            </a:r>
          </a:p>
          <a:p>
            <a:pPr marL="914400" lvl="1" indent="-457200">
              <a:spcAft>
                <a:spcPts val="2400"/>
              </a:spcAft>
              <a:buFont typeface="Arial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Joint program with MOA</a:t>
            </a:r>
          </a:p>
          <a:p>
            <a:pPr marL="914400" lvl="1" indent="-457200">
              <a:spcAft>
                <a:spcPts val="2400"/>
              </a:spcAft>
              <a:buFont typeface="Arial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Training sessions/awareness days</a:t>
            </a:r>
          </a:p>
          <a:p>
            <a:pPr marL="914400" lvl="1" indent="-457200">
              <a:spcAft>
                <a:spcPts val="2400"/>
              </a:spcAft>
              <a:buFont typeface="Arial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Communications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 descr="china MO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155258" y="5351673"/>
            <a:ext cx="876300" cy="965200"/>
          </a:xfrm>
          <a:prstGeom prst="rect">
            <a:avLst/>
          </a:prstGeom>
        </p:spPr>
      </p:pic>
      <p:sp>
        <p:nvSpPr>
          <p:cNvPr id="11" name="Rectangle 10"/>
          <p:cNvSpPr>
            <a:spLocks noChangeAspect="1"/>
          </p:cNvSpPr>
          <p:nvPr/>
        </p:nvSpPr>
        <p:spPr>
          <a:xfrm>
            <a:off x="3208374" y="5212969"/>
            <a:ext cx="5253828" cy="110810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prstTxWarp prst="textInflateTop">
              <a:avLst/>
            </a:prstTxWarp>
            <a:spAutoFit/>
          </a:bodyPr>
          <a:lstStyle/>
          <a:p>
            <a:pPr algn="ctr"/>
            <a:r>
              <a:rPr lang="en-US" sz="4800" b="1" cap="none" spc="0" dirty="0">
                <a:ln w="190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iavlo Black Regular"/>
                <a:cs typeface="Bangla MN"/>
              </a:rPr>
              <a:t>Ministry of Agriculture</a:t>
            </a:r>
          </a:p>
          <a:p>
            <a:pPr algn="ctr"/>
            <a:r>
              <a:rPr lang="en-US" sz="4800" b="1" cap="none" spc="0" dirty="0">
                <a:ln w="190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iavlo Black Regular"/>
                <a:cs typeface="Bangla MN"/>
              </a:rPr>
              <a:t>The People’s Republic of China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68801" y="4497243"/>
            <a:ext cx="70653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2400"/>
              </a:spcAft>
              <a:buFont typeface="Arial"/>
              <a:buChar char="•"/>
            </a:pPr>
            <a:r>
              <a:rPr lang="en-US" sz="2400" dirty="0">
                <a:solidFill>
                  <a:srgbClr val="404040"/>
                </a:solidFill>
              </a:rPr>
              <a:t>Expand recommendation to other key crops</a:t>
            </a:r>
          </a:p>
        </p:txBody>
      </p:sp>
      <p:pic>
        <p:nvPicPr>
          <p:cNvPr id="13" name="Picture 12" descr="star_kids_crops_newgreens.ai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25240" r="52019" b="13031"/>
          <a:stretch/>
        </p:blipFill>
        <p:spPr>
          <a:xfrm>
            <a:off x="1600200" y="304800"/>
            <a:ext cx="1272822" cy="127000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66211" y="505326"/>
            <a:ext cx="6749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1"/>
                </a:solidFill>
              </a:rPr>
              <a:t>China: Next Steps</a:t>
            </a:r>
            <a:endParaRPr lang="en-US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0769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936622" y="236381"/>
            <a:ext cx="5047941" cy="1123384"/>
          </a:xfrm>
          <a:prstGeom prst="rect">
            <a:avLst/>
          </a:prstGeom>
          <a:noFill/>
        </p:spPr>
        <p:txBody>
          <a:bodyPr wrap="square" tIns="182880" bIns="320040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C4571"/>
                </a:solidFill>
              </a:rPr>
              <a:t>Developments in Brazil</a:t>
            </a:r>
            <a:endParaRPr lang="en-US" sz="4000" dirty="0">
              <a:solidFill>
                <a:srgbClr val="0C4571"/>
              </a:solidFill>
            </a:endParaRPr>
          </a:p>
        </p:txBody>
      </p:sp>
      <p:pic>
        <p:nvPicPr>
          <p:cNvPr id="3" name="Picture 2" descr="ZNI_logo_portuguese_vert_RG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73204" y="236381"/>
            <a:ext cx="763746" cy="10590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78973" y="6324600"/>
            <a:ext cx="2565026" cy="533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BrasilFlag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182442" y="546767"/>
            <a:ext cx="741438" cy="521943"/>
          </a:xfrm>
          <a:prstGeom prst="rect">
            <a:avLst/>
          </a:prstGeom>
        </p:spPr>
      </p:pic>
      <p:sp>
        <p:nvSpPr>
          <p:cNvPr id="1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425655" y="6408872"/>
            <a:ext cx="1594520" cy="365125"/>
          </a:xfrm>
        </p:spPr>
        <p:txBody>
          <a:bodyPr/>
          <a:lstStyle/>
          <a:p>
            <a:fld id="{FEAF0D0A-2F8C-9144-AC8B-598C6A15D70E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2" name="Picture 1" descr="Zinco em fertilizantes cover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695926">
            <a:off x="6986701" y="2357722"/>
            <a:ext cx="1617120" cy="21876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 descr="boletim zinc arroz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20894381">
            <a:off x="6738169" y="4340562"/>
            <a:ext cx="1617120" cy="2108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Rectangle 10"/>
          <p:cNvSpPr/>
          <p:nvPr/>
        </p:nvSpPr>
        <p:spPr>
          <a:xfrm>
            <a:off x="1612899" y="1661764"/>
            <a:ext cx="5170389" cy="5616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3000"/>
              </a:spcAft>
              <a:buFont typeface="Arial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MOU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with EMBRAPA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Ministry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Agriculture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spcAft>
                <a:spcPts val="3000"/>
              </a:spcAft>
              <a:buFont typeface="Arial"/>
              <a:buChar char="•"/>
            </a:pPr>
            <a:r>
              <a:rPr lang="en-CA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Working </a:t>
            </a:r>
            <a:r>
              <a:rPr lang="en-C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closely with ANDA and Abisolo</a:t>
            </a:r>
          </a:p>
          <a:p>
            <a:pPr marL="742950" lvl="1" indent="-285750">
              <a:spcAft>
                <a:spcPts val="3000"/>
              </a:spcAft>
              <a:buFont typeface="Arial"/>
              <a:buChar char="•"/>
            </a:pPr>
            <a:r>
              <a:rPr lang="en-CA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Micronutrients Symposia</a:t>
            </a:r>
          </a:p>
          <a:p>
            <a:pPr marL="742950" lvl="1" indent="-285750">
              <a:spcAft>
                <a:spcPts val="3000"/>
              </a:spcAft>
              <a:buFont typeface="Arial"/>
              <a:buChar char="•"/>
            </a:pPr>
            <a:r>
              <a:rPr lang="en-CA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n-CA" sz="22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nd</a:t>
            </a:r>
            <a:r>
              <a:rPr lang="en-CA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Brazilian </a:t>
            </a:r>
            <a:r>
              <a:rPr lang="en-CA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Conference on </a:t>
            </a:r>
            <a:r>
              <a:rPr lang="en-CA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Fertilizers</a:t>
            </a:r>
            <a:endParaRPr lang="en-CA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spcAft>
                <a:spcPts val="3000"/>
              </a:spcAft>
              <a:buFont typeface="Arial"/>
              <a:buChar char="•"/>
            </a:pPr>
            <a:r>
              <a:rPr lang="en-CA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Zinc Forum held with key stake-holders</a:t>
            </a:r>
          </a:p>
          <a:p>
            <a:pPr lvl="1">
              <a:spcAft>
                <a:spcPts val="3000"/>
              </a:spcAft>
            </a:pPr>
            <a:endParaRPr lang="en-CA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9824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0D0A-2F8C-9144-AC8B-598C6A15D70E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643401" y="1522655"/>
            <a:ext cx="6899019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404040"/>
                </a:solidFill>
              </a:rPr>
              <a:t>Implement objectives from Zinc Forum</a:t>
            </a:r>
          </a:p>
          <a:p>
            <a:pPr marL="914400" lvl="1" indent="-457200">
              <a:spcAft>
                <a:spcPts val="1200"/>
              </a:spcAft>
              <a:buSzPct val="75000"/>
              <a:buFont typeface="Courier New"/>
              <a:buChar char="o"/>
            </a:pPr>
            <a:r>
              <a:rPr lang="en-US" sz="2200" dirty="0" smtClean="0">
                <a:solidFill>
                  <a:srgbClr val="404040"/>
                </a:solidFill>
              </a:rPr>
              <a:t>Develop map of zinc deficiency in Brazil</a:t>
            </a:r>
          </a:p>
          <a:p>
            <a:pPr marL="914400" lvl="1" indent="-457200">
              <a:spcAft>
                <a:spcPts val="1200"/>
              </a:spcAft>
              <a:buSzPct val="75000"/>
              <a:buFont typeface="Courier New"/>
              <a:buChar char="o"/>
            </a:pPr>
            <a:r>
              <a:rPr lang="en-US" sz="2200" dirty="0" smtClean="0">
                <a:solidFill>
                  <a:srgbClr val="404040"/>
                </a:solidFill>
              </a:rPr>
              <a:t>Develop fact sheets on zinc impact in main Brazilian crops</a:t>
            </a:r>
          </a:p>
          <a:p>
            <a:pPr marL="914400" lvl="1" indent="-457200">
              <a:spcAft>
                <a:spcPts val="1200"/>
              </a:spcAft>
              <a:buSzPct val="75000"/>
              <a:buFont typeface="Courier New"/>
              <a:buChar char="o"/>
            </a:pPr>
            <a:r>
              <a:rPr lang="en-US" sz="2200" dirty="0" smtClean="0">
                <a:solidFill>
                  <a:srgbClr val="404040"/>
                </a:solidFill>
              </a:rPr>
              <a:t>Review of Brazilian law for evaluation of zinc content and availability in fertilizers</a:t>
            </a:r>
            <a:endParaRPr lang="en-US" sz="2200" dirty="0">
              <a:solidFill>
                <a:srgbClr val="404040"/>
              </a:solidFill>
            </a:endParaRP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404040"/>
                </a:solidFill>
              </a:rPr>
              <a:t>Get recommendation from Embrapa et al</a:t>
            </a:r>
            <a:endParaRPr lang="en-US" sz="2400" dirty="0">
              <a:solidFill>
                <a:srgbClr val="404040"/>
              </a:solidFill>
            </a:endParaRPr>
          </a:p>
        </p:txBody>
      </p:sp>
      <p:pic>
        <p:nvPicPr>
          <p:cNvPr id="4" name="Picture 3" descr="Embrap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762342" y="5008248"/>
            <a:ext cx="3257833" cy="11293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43401" y="4937302"/>
            <a:ext cx="4572000" cy="1200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rgbClr val="404040"/>
                </a:solidFill>
              </a:rPr>
              <a:t>Work with crop co-ops to recommend and implement use of zinc fertilizer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36622" y="236381"/>
            <a:ext cx="5047941" cy="1123384"/>
          </a:xfrm>
          <a:prstGeom prst="rect">
            <a:avLst/>
          </a:prstGeom>
          <a:noFill/>
        </p:spPr>
        <p:txBody>
          <a:bodyPr wrap="square" tIns="182880" bIns="320040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C4571"/>
                </a:solidFill>
              </a:rPr>
              <a:t>Brazil: Next Steps</a:t>
            </a:r>
            <a:endParaRPr lang="en-US" sz="4000" dirty="0">
              <a:solidFill>
                <a:srgbClr val="0C4571"/>
              </a:solidFill>
            </a:endParaRPr>
          </a:p>
        </p:txBody>
      </p:sp>
      <p:pic>
        <p:nvPicPr>
          <p:cNvPr id="10" name="Picture 9" descr="ZNI_logo_portuguese_vert_RGB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73204" y="236381"/>
            <a:ext cx="763746" cy="1059018"/>
          </a:xfrm>
          <a:prstGeom prst="rect">
            <a:avLst/>
          </a:prstGeom>
        </p:spPr>
      </p:pic>
      <p:pic>
        <p:nvPicPr>
          <p:cNvPr id="11" name="Picture 10" descr="BrasilFlag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182442" y="546767"/>
            <a:ext cx="741438" cy="52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850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36053" y="5341490"/>
            <a:ext cx="4436311" cy="727768"/>
          </a:xfrm>
          <a:noFill/>
        </p:spPr>
        <p:txBody>
          <a:bodyPr>
            <a:noAutofit/>
          </a:bodyPr>
          <a:lstStyle/>
          <a:p>
            <a:pPr algn="l">
              <a:spcBef>
                <a:spcPts val="0"/>
              </a:spcBef>
              <a:spcAft>
                <a:spcPts val="4200"/>
              </a:spcAft>
            </a:pPr>
            <a:r>
              <a:rPr lang="en-CA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IFDC Partnership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</a:t>
            </a:r>
            <a:r>
              <a:rPr lang="en-US" sz="1800" dirty="0">
                <a:solidFill>
                  <a:schemeClr val="accent5"/>
                </a:solidFill>
              </a:rPr>
              <a:t>Bangladesh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 test &amp; scale-up use of new Zn core-urea technology</a:t>
            </a:r>
          </a:p>
          <a:p>
            <a:pPr algn="l">
              <a:spcBef>
                <a:spcPts val="0"/>
              </a:spcBef>
              <a:spcAft>
                <a:spcPts val="4200"/>
              </a:spcAft>
            </a:pPr>
            <a:endParaRPr lang="en-CA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spcBef>
                <a:spcPts val="0"/>
              </a:spcBef>
              <a:spcAft>
                <a:spcPts val="4200"/>
              </a:spcAft>
            </a:pPr>
            <a:endParaRPr lang="en-CA" sz="1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spcBef>
                <a:spcPts val="0"/>
              </a:spcBef>
              <a:spcAft>
                <a:spcPts val="4200"/>
              </a:spcAft>
            </a:pPr>
            <a:endParaRPr lang="en-CA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50" name="AutoShape 2" descr="data:image/jpg;base64,/9j/4AAQSkZJRgABAQAAAQABAAD/2wBDAAkGBwgHBgkIBwgKCgkLDRYPDQwMDRsUFRAWIB0iIiAdHx8kKDQsJCYxJx8fLT0tMTU3Ojo6Iys/RD84QzQ5Ojf/2wBDAQoKCg0MDRoPDxo3JR8lNzc3Nzc3Nzc3Nzc3Nzc3Nzc3Nzc3Nzc3Nzc3Nzc3Nzc3Nzc3Nzc3Nzc3Nzc3Nzc3Nzf/wAARCACMALoDASIAAhEBAxEB/8QAGwAAAwEBAQEBAAAAAAAAAAAABAUGAwIBAAf/xABCEAACAQMCAwUFBQQIBgMAAAABAgMABBESIQUxQRMiUWFxBjKBkdEUQqGxwSNT4fAVFiQzQ1JicgdzgpKy8USi0v/EABoBAAMBAQEBAAAAAAAAAAAAAAABAgMEBQb/xAAoEQACAgICAgIBAwUAAAAAAAAAAQIRAyESMUFRBBNhIjKhQlJxweH/2gAMAwEAAhEDEQA/APLP2TNxOTLLc25LEhIpi7HfqN8fE/Cq7hvBrPhlsdhBGB3nd9bn1J/Sg34stvFoiRUUfdUYyan+LcZaZhGxZ9shR0rxJZGtN2GykvOP8PtiUsbbtX/zEDJ/D8sUsfjcl1IoMId8nMSABfiefwqejWSfeVliU8yxxTO2veHWW4k7Rxz01MW3+56AobSS6wGCwREDOlYQfzzXUMNheS6L+ziZidypK569CKVRe0EMpERm7Nm3UFefxrfh0wlvR97DYx0G1VkadODKirDpbbh1ldreQW7GZxhU1l1HmFPI0Jd8WQMDPpTwGnFUHCbtAVgLxrleSjcepzypm0lrKQhaFyRkqzZFZSxue7o2WOuiDPFI32iQt54AFdI88hDNoQZ2A61aNwjh1wpY2kOrxjwD+GPWg5/ZmPI+z3s8akbKyqw+eKcfjuPbsTRI3YkjuGMhADDbB2oaacxp3Ny+AMGqPifszxIwq1u0cjo2VMbFTj/b/Go/jVjd294sk9pdwnckMhK8zg5G1XLkloqEU3spLC7hESrdRjWORzuo9adwMY1zGqzxge6VGofXxPwqK4XfMkWknWhbDYGcVQWcqoO0trg68cmOQPj61h9j7Z1uC6KO1a3kGqBEDdY2A+XL+FZXNtZ3qmOWAQyMMZAGG+HUedLzddsoWVCshbCNyUeZbqKYQyzIoaZI502IKd4nzPh61os0rWzKWJeSe4jwxrBgh7qckbJKH4ncehpc+pThwQfM86vIuzaJkR0kT78TjK/M/maScR4GzEvYqOXegf3T4aSa9DD8uUdTOWeJraJotvtn51mzEePzr7iImttQjtZWmQ4eD3HHnvz/ADpWeKBTi4t54QfvOpx+OD+Fd8MsZq0Y0MGdvE1k0rD7x+JNZQ30DEgSo3TGrevnYEkg/jWqaYj5pX/zH5miYWPZJ3m90dTQDtRULfsk/wBooYAHEL0xuwyC5zgfGl6TuxOFyx5tyrlo9dxKzkkl25+pomJFBFfMtbKPVheYZlYhvHPOu0tcMFHMn50REF28fCiQqLgJgN1NXSGaR8KjkAMudYGBp6V7wG6a3fTKO9HqJPmAa9+3Jawl5QcAHA6t5ClMN2s6yXQHZm5J7NS3TPeP4Y+fhVTSSTiOLplxaXsNwiiRFcjlqpnHMix4mso3UDcxjON+WRuM+Nfn8U9xsWYD/VnFM7fit2hCxSAgdc5/jWfJ+UdEZ6LMT8PAwv2mLoAhO/jgeddi/tiwxfTR4xgEDA8z8KnLf2guteJgHT8vMdaZR8UMi4VyM/dZdSkdP5xSdNaLUl5H8N3rjQR3cMnLZhuc8vifwogTsRiSOIqdiwkyPx6VOJeRFD21qC7YBkRR167dc13BPADhtUOcFNbZYb9N9vGtOb1ZXBMOvfZ3hs5ZlhNpL1li5emP550jufZLiFuxezlScE5zH3T5ZB2+VPYpJEkDwXfaJjZJTgtv+vzrY8QlVtNzA0eNi6HYE9AeVTKWOWpocXOPTJaOWWw/YXincEEEY8sHz/Si0nkRS1pIqjGSGbkeQ/gKpWe2vI9LdlcIRgBwASPWl0vBLZ5Ve1kNtITsh3Rj4Drt41jLC7uDNFlX9SMYZ4plxKWjdN9TcyfFvHfpRkV20TdnMSDg/tBz/wDZ8KVXFhcoxaYHI/xU3Hrtzz519FcTQFI5WBhxjXjYeP8A1Uc5Y30NwUloZcT4db8St2Fw2Cpyk0WxQ+Hn6VH8e9mnYSNOpmjiA0zZAJGPvKPA/hVPaTsZFeIAwjuiPVkgnw8/KmAmglRoW0jHvBhy/jXVg+Rvl0c2TCfkZ4VbQyBuzCuB3WQ4GPLFaRq0eQ0hYeYGfnVvxjgqgvLDEvZEnKDbGfDwPn86jb63e1kKPnB3UkYyK9jBnjk10zjkmuzCVh0oqFv2Me/3R+VLJHIo633t4jn7g/KuhkoIHstxl3ZktFYMxIxNHnB8tVbp7KccH/wD8ZUH61Tpd3ExCQ8WQKAO6MKfwwK2ThnEbvdr240eOQP1NfNOVvSLSJj+rfFoE1mzLN/odTp/HnQl3a3Fgmbizn1dFMZAHqeVW6cBZR+0eac/5mnK/kK6HBAPdNwueqzZH4inUvQ6PyPidw7EyO4BA8cADwFKDxVZrghcIijEaj7qjkBX7hJ7PFhu7MPB1BoG49kLOUn7Tw+ymPi1uufnjNaRf9yFR+WW/EXXGHIFHRcRGdRCk9MbGrWf2M4IFw9iYj4xSuPzJFKrz2P4YDi1v54m54kVXH6fnWbURpsTx3WrcO6+u9G295dQ7xzCReoJ/n8Kzb2T4ioLWlxb3C9MOUJ+BH60JNYcUs97myuFA+8F1D5jIqOJSkUdt7QshAnjx02604tOJ2Vx3sKGYb6hgn0+XrUBFda9mYZ8DijY3iIAWQKeWM/WnujSM/ReJGX71vMInznfugn0Nb28t9bRkF45COoYAgH161GW99PbgI/fToDv8qZW3FCzAiTfwdsVNJdGyyX2UjXUeSby1MYz7y7egz08TRlrcoU1xSa+S5fcAnoPE0gi4lIuEG46xv1rUSLPIDbu0Lg7KBy8yD+lUrjvyVyT0Ui3kccnZAmJjgBCc6voN+n6V9PawXCl41VC2QxG6keFJhe3CHFzEskGMKRyJ5ZOfyoqG6ijKtbyNHpUgEsSvw8K1UuWmtC410D3llJbYWFTGxGzLyOeg8PWsYwwCq47J1JCyD3Vx1J+9TdL5JlEUqk61PekJCml3E4tEeYz2sIUBgWzoJ25frWcsUe4lqb6ZzHNLFgSyDf+7dgSJSfLwoPjvD47+BlZTHIh7r9N+Y9K4S4ESM2kzo5wsj7BfMb7HzrCS7gtE0MzS5I0lc7Y8/XpTxNxdpkZIKS2RF/BJa3BhmGGHI+I6EeVGWo/s0X+wflTziEMV4hWZCUO4K+8h8vI+FLY7ArGirPAwAADasZ869jD8uM4/q0zgcWnQ94Pwm2myZXBkc6sE93Gc745DlyzTeWaG1jXtIWWJTkur7MfLfOKl14jBFHJgMsx7uoNsPh4H9KNtbu9DIwaEHRzaQbeteT+mOkdcIaHjWa3coaC8cErlohJpC/HfPpRZFrFGrzpdwxYwGaU5kPn/IzUsizW4mluJmtmkOYxpyGHjkHYURNxS8tMSO8bacDutkqelSml2jThZRo1uVQrxGZdQyxYch4Db0FECK7MSLHcoZHORqfGF9MeFTdpx15Y/wBpbLJGDgAx5GonfnzNbpxGzEup437TGSDIQN/LwrWc1HfgSxjhrbiTmZVdNKAHOsFW9CRXDcIvTJpcWTgjOWAB+OBQh4lYPGkZ1RAd5mR9zsdq6S74cNAeedhjvHXuduXpWLcW/wDoni1dfwdrwybAL8OjPd1Eo3IfA1y1kUJ/sF0jDA1IxOCeX50RHcWB3S8nTW3LVnSB+dFQyxyOOwv2VdeFVu9k9Tmlwi3S/wBEvEvQhveFQzlhcwzHHvCeBWxnluaWyey9lIpER0Ef5Sy/nn5VdK0ocaL4MA+ArLzOOtfSLI0g1QW86hshjsST1wfUVosbRn9UbPzuT2R4jCpNjcRzL/lc4J+P/qhJeC8VgyZrCUYGSyb/AJZr9Q7NQuEsUxGOccmMkj13rRHhAXTHclcd3YnV86tY0/IuDXR+SRXM0J0M+APuyDGPnTG24nhMOsciciOXieeduVforwWV0DHOIXbHeE0Y5/KgX9lOFTFSlvHGXB1GFyM7eHI0lifhjtokzfs6d1iI28N8eVa62RgTpZQvLV+YJpxN7IxRxk207Ip2CaQCx9c86DXgphU9osqeuG5elDxvyWstHEN1r94dpgY0Ic4/jTC3ZJGZZFOCpUryOKB+zor5Tti45EIc/lWkELI2dTFhzzzHlVwhxHKdi/jVi0EDKraSDgMdxj08c0givpYozFJgIDkYIJz41ds4niMcsaOCNgw/neojicEUXEpIJZJI9OcPp2K+NDxq7QLJapnUU0jpK6DUAQwAGf5FEC1gYBuxnGd8BqWyLcwrpUaYxuSCWB355Ax9M0RFC5jQlLckqMnc5pwTTImk9iWC7hm1o3NHcEZwSQSNzR8muJXaGdWDIpGrrnNSPEI5+FTs0YMomkdpMeOTuPhRb8Qja2tGWRlLxtq+Dtj8qU8TW10VCd6Kx+IktGLqIFwuwchkJwPkfXb0rFJUkbtEmdHJHZpnYHPWp6C/dX1rICTtpreO4jkZO0lKSg557CojH2bX6KpLu8tTrZjNHHu0iNkaj61o3HSFEc8Q3bLK64PqakhxK5iKjOoF8jB50anGXUOJlyTjUGGcio4tlWUttxfh7EM9pDqZ87rjGPLljyoyP2gt4tkhhUawxUIME1IHjUUjPrRCGAX3Ryrb7fYyatUEY2C7DGP4+dJu1RVIrhxfh1wQ9xFCznLFhnJPLfHlWkS8OZ1dJ5YjgllGGGT0HlUgX4fKWILx93ACtsK+gLZXF17wye7y/Gp+uVp0mFrwyzSJSYz/AEkR3dTYXkfLetYYrruBr+NUbLBhkkb7VHAzKoZbpSc4Gx5eNbLPddoqdupjB3kGSB8OdVGKupr+RP8ADLK2dV0mfiDkspLhNt+lGw3JZ4zFe5ZgR+0AwB/6FQh0kEvenUD3cLseXnXaSNFkxXwZgcKCMZH6UlJqVJa/yDinuy4e8vSRGkazqX97bDdeVZjiLRlxcWbRyasM6jYbeI2qPHEr+B8aS2nm0ZyN6JTi/EAeyVGyRqG4q7d2iePhlhDxi31PiWWPR7quM+POuzPbXRAZ27XSdwcA+gqTi4ncSlXuLdZDJ3VL47u5zRyyieMx3F2OzRu7pwcDyraLbWzKcEGPDKNSvEGB5tg94eo+lDvBGoXEvZ7ZUiX6iiEvxEwRW1LqzqO2xrK/u0hkBhCs5OkauQ/SpcUjBxOEE6kk/tk8VkX+FD3cdxKQjW8TJsTqY5/DNfNf3LFu00YGwKkfWvVk7ivMSSdwCQc+BNC60xUBXdloDNZfZorgMCXkTGB1IGcfhQJlYHBckjnpjTHw3p2HZsglivVRsN/IVhI6do2ycz4VrGVjs/OPb3Tai1i2y7s/nyH/AOqlWnMiorOTpGFDDl15+tOv+LEjHi1lED7lvqwOmWP0qJW4nj2DZHga63i5bRkPlkkQHQxOfE7Vqt26kFkyccwd6Rx8Qx/eJ8qIjv4z97B8xWbwv0WsjQ7FypbVgqchhg8jRA4gxZh2gOe6dXSki3Ct1U+hr4yDOxI+FZ/Vuy1mY9+1hiS6o3hWv2iBn3QAEipztnGyyD0rRLyVMArkDwqfpNFnKeOS3zgZGTv3q7dwhLRTlfAZzgVMLxADSCQMf5gfpXScQjcYLqPHBzR9TKWZFIlxMyqO0Xn41srTNsZ1G+PlU8LmHOFnQeFdi6C79unwas/qldsr7Y1of63ydVwAc4O3IV6GZMsJxnPI+FT4vA2cyjPrXwvkGQJFy3kciksVeA+xeyhe7uFfSJUI2wScUSLu4hBZ5VGBnAO5qaF4UbWQucbas5P09a4FxJK5Z/ebmTT40J5EVH9IOwEbTBVbfbc1m9/IisFmZm1BQAOYpJbmXADhAepG/wAqLQwkhppguBz1cvxp8bJeReBuOKXDlVYucDACnwpkLxy41MNDYY5fB8gaR2zWRddEqyEbuFPL5+tEG8igZVBjDjHvEbbUqM20VtoiyaXmuioOSwJxn4enWjEmjlkIhBLdCwJ29egqIXiLmZVeTLFSc591fHlWk3tLBbDs2nEMeN3lIBPw54q4x/BLZatdIBpQMU5ltJwcfz40E90hdsO/M/dqZtuPx3WhBcibIyNAOw5Z3+lGx8SlKKfsych7yjPxraEH6IZB/wDEGeKf2knjY96KONP/AKg/rU2LZX5Gi/amft/aPiLnvD7Qwz122/SgIpTGcqNQ8Cd661pEG44ax3FcvYFdtiaZ2F3BKvZsdLAcj1rWKJZSTsB41YCB7Vk9049Kz1TJyc/GqprCMgYYHPUUsu+H6dwoxSoBULqbGCAwFdLege9H8jXrwlCRis9G5pcUMIF9GRhlfHwNem4tX95vmlYrbq2MHfzrl4AD3hjptU8EFm39mO4kWvhHHzWYD/qocWwI2NeG3I6U+ABOlh7twP8AvraKe4XCRXCAnwIyaXrBk4r1rfHQ0uAWHz3FwmMhW/6P1rEX8qf4UWfNT9awj+0Re4GK9RjINbpolPeBRugPL4eHx2pcEu0AZb3zMMSLGsJ3VinI+Hn+lbvcSRzswChVBbCoNt8YP+rJ3/jsAI3UmNlAVTqBK5wDzAz8KJyUjlIDbuNWNicZzv54Hyo4x9DDFvbhLMNJKY7iQ6iWA7qePLr6DbHjWj3MyXmqeVuzTXliDhwBtt4+e+1CXbQ3EwMeRHqAZdXeJ8z/ADufStntZnm7OR1aO3BMhzv5KegGfH4+AXFegtmfFb64nDKkr6QA0i5xgkfwpGQzuAxOo7mmdwjxw3cjZLOVI+JPKgBEcZz8PCqiqAZ8Nv3S9iCNpUIUJz0wR8Ku7a+DW8TfaIzlAc6Tvt61+bQKWZiF7wA57VV2MMq2VurIQREoOw8KEgJDibl+JXbtzadyf+41gGrbiA/tlx/zn/8AI0NVCNQ5oiK7kQEBxv0JoOvqYDmHjF3AMvCJIuu23zFMbbiljdriU9g/TJyKmY5mjOVYg+INbB4pv73KP+8UfmOtOwHd3ZhkLx6WXoyHIPxpPLEynBGKItrm74X3k0vAx94DUh+hpj2NvxC37a3K6wO/GDuPhT7EJkYKRkUWqrIhy3zFZSw6Grq2dskDOodKVAdJHpPPNay2uF1AHB8q2WOKVTg4PPBGK2ij05APcNOgFbwAEEZrdIi4Uee/pRU8IxnFeRJsM59R0ooAC4t85OPd6UBKjxnXGSp8qob9VMjOgGmTvD48x880slixkHlihoDzhl4HkENwuwVmBXbGAT8P52o6VdMYJYSxE5Ejb5HUd0bHl8hS61jSO6VimxDZJYjbSc/hXdpciMao0ZGI3CSEA+o61m4+hh0dtIkwuYGQ53QsdvHB8vKtuHRZWYya3Os6Y2cH/cAc+GBggetL5b1MEi1jGr3mVypPr0z54o614lBH2ZmgliKgAMy6sj1GM/KkwPeIrBHZGC3eQFZsETAA8s4BHhnrilK+9vyou4CyRK0JVomdmxq3BONjnG+1bW/B55SCzIqEe9nV+A5UJpLYASkCQrj3l/LBqx4feP8AYLbZf7pfu+QqUurY20ilpI2KtjVG+oY238Rz61UWastnAoVsCNRy8qa/AENen+23P/Nf/wAjQxFVN3wG2N5Oe1n3djzXxPlWX9AWv72f5r9KoCbzX3OqT+r9r+9n+a/Svv6v2o/xZ/mv0ooCar3NUn9X7X97P81+lff1ftf3s/zX6UAJLW7lt27p7p2ZeYIo1I4p2E3D2NvcD/Dz3T6eFHf1ftf3s/zX6V6vA7dd1mnGPNfpTAHFwt3mK5HYXajBB2DUN2fZSYbKkU+l4Jbz2xeWadniGVbK5/KtW4NBJZq7yzFgOeV+lMQptpTGO8PRqYBAw7SPrzFawcHhU47aYg9CV+lHW3C4lyollwD4j6U0ArZA0R25cxWMYK5GNqeNwyL95L8x9K5XhcJfHaS4wTzH0psBPNhoGGN1Or4HYj54PzoBk14AxqO2D1qlPCoS2O1l3BB3X6UK3Brducs3hzX6UgENxF2UBZh33BjRSPmf09T5UFGMDJqtvODQTswklm/ZKFTddhnGOVB/0Jb4/vp/mv0qWAgiGu4RSupc5cHqKNvLhy+vOVHdAzyx0pnBwO3RmcTT59V+lcng0OSxmmORuO7g/hUNWwE0MjNq7RsIR3sD5fGvVnnhyqTSrpPRyMinH9CwMuO1mA8Bp+ldngkB/wAafcDqv0p0hiIMDqDZJJzmq7h12w4fagjJ7FMn4ClQ4Hb5z20/zX6VQWXDohZwASSbRr4eHpRQH//Z"/>
          <p:cNvSpPr>
            <a:spLocks noChangeAspect="1" noChangeArrowheads="1"/>
          </p:cNvSpPr>
          <p:nvPr/>
        </p:nvSpPr>
        <p:spPr bwMode="auto">
          <a:xfrm>
            <a:off x="120650" y="-649288"/>
            <a:ext cx="1771650" cy="1333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5244" y="3034634"/>
            <a:ext cx="1168544" cy="60791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6" descr="http://www.worldstatesmen.org/pe_1825.gif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818407" y="4275841"/>
            <a:ext cx="914400" cy="457200"/>
          </a:xfrm>
          <a:prstGeom prst="rect">
            <a:avLst/>
          </a:prstGeom>
          <a:noFill/>
          <a:ln>
            <a:solidFill>
              <a:srgbClr val="0C5986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/>
          <p:cNvPicPr>
            <a:picLocks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818407" y="3094355"/>
            <a:ext cx="914400" cy="457200"/>
          </a:xfrm>
          <a:prstGeom prst="rect">
            <a:avLst/>
          </a:prstGeom>
          <a:noFill/>
          <a:ln w="9525">
            <a:solidFill>
              <a:srgbClr val="0C5986"/>
            </a:solidFill>
            <a:miter lim="800000"/>
            <a:headEnd/>
            <a:tailEnd/>
          </a:ln>
        </p:spPr>
      </p:pic>
      <p:pic>
        <p:nvPicPr>
          <p:cNvPr id="2" name="Picture 1" descr="CIP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19302" y="4233680"/>
            <a:ext cx="654906" cy="595964"/>
          </a:xfrm>
          <a:prstGeom prst="rect">
            <a:avLst/>
          </a:prstGeom>
        </p:spPr>
      </p:pic>
      <p:sp>
        <p:nvSpPr>
          <p:cNvPr id="1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385550" y="6343650"/>
            <a:ext cx="1594520" cy="365125"/>
          </a:xfrm>
        </p:spPr>
        <p:txBody>
          <a:bodyPr/>
          <a:lstStyle/>
          <a:p>
            <a:fld id="{FEAF0D0A-2F8C-9144-AC8B-598C6A15D70E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4" name="Picture 3" descr="bangladeshi-large-flag.gif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18407" y="5454662"/>
            <a:ext cx="914400" cy="457200"/>
          </a:xfrm>
          <a:prstGeom prst="rect">
            <a:avLst/>
          </a:prstGeom>
          <a:ln>
            <a:solidFill>
              <a:srgbClr val="0C5986"/>
            </a:solidFill>
          </a:ln>
        </p:spPr>
      </p:pic>
      <p:pic>
        <p:nvPicPr>
          <p:cNvPr id="5" name="Picture 4" descr="ifdc_logo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937665" y="5508134"/>
            <a:ext cx="898388" cy="3419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36053" y="3061370"/>
            <a:ext cx="43313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200"/>
              </a:spcAft>
            </a:pP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Working </a:t>
            </a:r>
            <a:r>
              <a:rPr lang="en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 </a:t>
            </a:r>
            <a:r>
              <a:rPr lang="en-CA" dirty="0" smtClean="0">
                <a:solidFill>
                  <a:schemeClr val="accent3"/>
                </a:solidFill>
              </a:rPr>
              <a:t>Mexico</a:t>
            </a:r>
            <a:r>
              <a:rPr lang="en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with </a:t>
            </a: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INIFAP on </a:t>
            </a:r>
            <a:r>
              <a:rPr lang="en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zinc </a:t>
            </a: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maize </a:t>
            </a:r>
            <a:r>
              <a:rPr lang="en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crops</a:t>
            </a:r>
            <a:endParaRPr lang="en-CA" dirty="0">
              <a:solidFill>
                <a:schemeClr val="accent3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36054" y="4183313"/>
            <a:ext cx="43313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200"/>
              </a:spcAft>
            </a:pP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Project in </a:t>
            </a:r>
            <a:r>
              <a:rPr lang="en-CA" dirty="0">
                <a:solidFill>
                  <a:schemeClr val="accent4"/>
                </a:solidFill>
              </a:rPr>
              <a:t>Peru</a:t>
            </a: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with International Potato Institute</a:t>
            </a:r>
          </a:p>
        </p:txBody>
      </p:sp>
      <p:sp>
        <p:nvSpPr>
          <p:cNvPr id="8" name="Snip Single Corner Rectangle 7"/>
          <p:cNvSpPr/>
          <p:nvPr/>
        </p:nvSpPr>
        <p:spPr>
          <a:xfrm>
            <a:off x="1676398" y="2873115"/>
            <a:ext cx="6766560" cy="914400"/>
          </a:xfrm>
          <a:prstGeom prst="snip1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8" name="Snip Single Corner Rectangle 17"/>
          <p:cNvSpPr/>
          <p:nvPr/>
        </p:nvSpPr>
        <p:spPr>
          <a:xfrm>
            <a:off x="1670905" y="4058415"/>
            <a:ext cx="6766560" cy="914400"/>
          </a:xfrm>
          <a:prstGeom prst="snip1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Snip Single Corner Rectangle 18"/>
          <p:cNvSpPr/>
          <p:nvPr/>
        </p:nvSpPr>
        <p:spPr>
          <a:xfrm>
            <a:off x="1676399" y="5234546"/>
            <a:ext cx="6766560" cy="914400"/>
          </a:xfrm>
          <a:prstGeom prst="snip1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2" descr="http://unimaps.com/flags-africa/malawi-flag.gif"/>
          <p:cNvPicPr>
            <a:picLocks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818407" y="1938425"/>
            <a:ext cx="9144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nip Single Corner Rectangle 20"/>
          <p:cNvSpPr/>
          <p:nvPr/>
        </p:nvSpPr>
        <p:spPr>
          <a:xfrm>
            <a:off x="1676398" y="1683721"/>
            <a:ext cx="6766560" cy="914400"/>
          </a:xfrm>
          <a:prstGeom prst="snip1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36054" y="1844849"/>
            <a:ext cx="46069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200"/>
              </a:spcAft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Collaborating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ILZSG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Agricultural Institutions in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Africa on maize crops in </a:t>
            </a:r>
            <a:r>
              <a:rPr lang="en-US" dirty="0" smtClean="0">
                <a:solidFill>
                  <a:schemeClr val="accent6"/>
                </a:solidFill>
              </a:rPr>
              <a:t>Malawi</a:t>
            </a:r>
            <a:endParaRPr lang="en-CA" dirty="0">
              <a:solidFill>
                <a:schemeClr val="accent6"/>
              </a:solidFill>
            </a:endParaRPr>
          </a:p>
        </p:txBody>
      </p:sp>
      <p:pic>
        <p:nvPicPr>
          <p:cNvPr id="9" name="Picture 8" descr="ILZSG_logo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935583" y="1844849"/>
            <a:ext cx="738625" cy="677073"/>
          </a:xfrm>
          <a:prstGeom prst="rect">
            <a:avLst/>
          </a:prstGeom>
        </p:spPr>
      </p:pic>
      <p:pic>
        <p:nvPicPr>
          <p:cNvPr id="22" name="Picture 21" descr="ZNI_Logo_for_Twitter.ai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30941" y="25400"/>
            <a:ext cx="1600501" cy="124128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818408" y="143302"/>
            <a:ext cx="7325592" cy="1123384"/>
          </a:xfrm>
          <a:prstGeom prst="rect">
            <a:avLst/>
          </a:prstGeom>
          <a:noFill/>
        </p:spPr>
        <p:txBody>
          <a:bodyPr wrap="square" tIns="182880" bIns="320040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C4571"/>
                </a:solidFill>
              </a:rPr>
              <a:t>Other Activities</a:t>
            </a:r>
            <a:endParaRPr lang="en-US" sz="4000" dirty="0">
              <a:solidFill>
                <a:srgbClr val="0C45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063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0" y="1529959"/>
            <a:ext cx="7315200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World Bank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including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zinc into their agricultural program in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Haiti following meetings with IZA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New goal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is to integrate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zinc into other country agricultural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programs as well,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(e.g., Asia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IZA participating on World Bank’s nutrition panel discussing “How Agriculture Can Solve the Nutrition Crisis”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1" descr="World Bank logo.jp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576431" y="4955118"/>
            <a:ext cx="1215929" cy="1481328"/>
          </a:xfrm>
          <a:prstGeom prst="rect">
            <a:avLst/>
          </a:prstGeom>
        </p:spPr>
      </p:pic>
      <p:pic>
        <p:nvPicPr>
          <p:cNvPr id="6" name="Picture 5" descr="Haiti.ps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523999" y="4966880"/>
            <a:ext cx="2978889" cy="148132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867400" y="4966881"/>
            <a:ext cx="2971800" cy="14681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“We are inspired by the zinc story”</a:t>
            </a:r>
          </a:p>
          <a:p>
            <a:pPr algn="r"/>
            <a:endParaRPr lang="en-US" i="1" dirty="0" smtClean="0">
              <a:solidFill>
                <a:srgbClr val="C8DA8C"/>
              </a:solidFill>
            </a:endParaRPr>
          </a:p>
          <a:p>
            <a:pPr algn="r"/>
            <a:r>
              <a:rPr lang="en-US" i="1" dirty="0" smtClean="0">
                <a:solidFill>
                  <a:srgbClr val="C8DA8C"/>
                </a:solidFill>
              </a:rPr>
              <a:t>~ World Bank</a:t>
            </a:r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398918" y="6350668"/>
            <a:ext cx="1594520" cy="365125"/>
          </a:xfrm>
        </p:spPr>
        <p:txBody>
          <a:bodyPr/>
          <a:lstStyle/>
          <a:p>
            <a:fld id="{FEAF0D0A-2F8C-9144-AC8B-598C6A15D70E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0" name="Picture 9" descr="ZNI_Logo_for_Twitter.ai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30941" y="25400"/>
            <a:ext cx="1600501" cy="12412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18408" y="143302"/>
            <a:ext cx="7325592" cy="1123384"/>
          </a:xfrm>
          <a:prstGeom prst="rect">
            <a:avLst/>
          </a:prstGeom>
          <a:noFill/>
        </p:spPr>
        <p:txBody>
          <a:bodyPr wrap="square" tIns="182880" bIns="320040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C4571"/>
                </a:solidFill>
              </a:rPr>
              <a:t>Other Activities</a:t>
            </a:r>
            <a:endParaRPr lang="en-US" sz="4000" dirty="0">
              <a:solidFill>
                <a:srgbClr val="0C45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2229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ubtitle 5"/>
          <p:cNvSpPr>
            <a:spLocks noGrp="1"/>
          </p:cNvSpPr>
          <p:nvPr>
            <p:ph type="subTitle" idx="1"/>
          </p:nvPr>
        </p:nvSpPr>
        <p:spPr>
          <a:xfrm>
            <a:off x="3002075" y="1775358"/>
            <a:ext cx="5922770" cy="2617828"/>
          </a:xfrm>
          <a:noFill/>
        </p:spPr>
        <p:txBody>
          <a:bodyPr anchor="ctr" anchorCtr="0">
            <a:normAutofit/>
          </a:bodyPr>
          <a:lstStyle/>
          <a:p>
            <a:pPr marL="800100" lvl="1" indent="-342900" algn="l">
              <a:spcBef>
                <a:spcPts val="0"/>
              </a:spcBef>
              <a:spcAft>
                <a:spcPts val="4800"/>
              </a:spcAft>
              <a:buSzPct val="65000"/>
              <a:buFont typeface="Courier New"/>
              <a:buChar char="o"/>
            </a:pPr>
            <a:r>
              <a:rPr sz="2400" dirty="0" smtClean="0">
                <a:solidFill>
                  <a:srgbClr val="404040"/>
                </a:solidFill>
                <a:latin typeface="+mj-lt"/>
                <a:ea typeface="ＭＳ Ｐゴシック" pitchFamily="34" charset="-128"/>
              </a:rPr>
              <a:t>China</a:t>
            </a:r>
            <a:r>
              <a:rPr sz="2400" dirty="0">
                <a:solidFill>
                  <a:srgbClr val="404040"/>
                </a:solidFill>
                <a:latin typeface="+mj-lt"/>
                <a:ea typeface="ＭＳ Ｐゴシック" pitchFamily="34" charset="-128"/>
              </a:rPr>
              <a:t>…  </a:t>
            </a:r>
            <a:r>
              <a:rPr sz="2400" b="1" dirty="0">
                <a:solidFill>
                  <a:srgbClr val="404040"/>
                </a:solidFill>
                <a:latin typeface="+mj-lt"/>
                <a:ea typeface="ＭＳ Ｐゴシック" pitchFamily="34" charset="-128"/>
              </a:rPr>
              <a:t>300,000 tpy </a:t>
            </a:r>
            <a:r>
              <a:rPr sz="2400" b="1" dirty="0" smtClean="0">
                <a:solidFill>
                  <a:srgbClr val="404040"/>
                </a:solidFill>
                <a:latin typeface="+mj-lt"/>
                <a:ea typeface="ＭＳ Ｐゴシック" pitchFamily="34" charset="-128"/>
              </a:rPr>
              <a:t>Zn</a:t>
            </a:r>
            <a:endParaRPr lang="en-US" sz="2400" b="1" dirty="0">
              <a:solidFill>
                <a:srgbClr val="404040"/>
              </a:solidFill>
              <a:latin typeface="+mj-lt"/>
              <a:ea typeface="ＭＳ Ｐゴシック" pitchFamily="34" charset="-128"/>
            </a:endParaRPr>
          </a:p>
          <a:p>
            <a:pPr marL="800100" lvl="1" indent="-342900" algn="l">
              <a:spcBef>
                <a:spcPts val="0"/>
              </a:spcBef>
              <a:spcAft>
                <a:spcPts val="4800"/>
              </a:spcAft>
              <a:buSzPct val="65000"/>
              <a:buFont typeface="Courier New"/>
              <a:buChar char="o"/>
            </a:pPr>
            <a:r>
              <a:rPr sz="2400" dirty="0" smtClean="0">
                <a:solidFill>
                  <a:srgbClr val="404040"/>
                </a:solidFill>
                <a:latin typeface="+mj-lt"/>
                <a:ea typeface="ＭＳ Ｐゴシック" pitchFamily="34" charset="-128"/>
              </a:rPr>
              <a:t>India</a:t>
            </a:r>
            <a:r>
              <a:rPr sz="2400" dirty="0">
                <a:solidFill>
                  <a:srgbClr val="404040"/>
                </a:solidFill>
                <a:latin typeface="+mj-lt"/>
                <a:ea typeface="ＭＳ Ｐゴシック" pitchFamily="34" charset="-128"/>
              </a:rPr>
              <a:t>…   </a:t>
            </a:r>
            <a:r>
              <a:rPr sz="2400" b="1" dirty="0">
                <a:solidFill>
                  <a:srgbClr val="404040"/>
                </a:solidFill>
                <a:latin typeface="+mj-lt"/>
                <a:ea typeface="ＭＳ Ｐゴシック" pitchFamily="34" charset="-128"/>
              </a:rPr>
              <a:t>200,000 tpy </a:t>
            </a:r>
            <a:r>
              <a:rPr sz="2400" b="1" dirty="0" smtClean="0">
                <a:solidFill>
                  <a:srgbClr val="404040"/>
                </a:solidFill>
                <a:latin typeface="+mj-lt"/>
                <a:ea typeface="ＭＳ Ｐゴシック" pitchFamily="34" charset="-128"/>
              </a:rPr>
              <a:t>Zn</a:t>
            </a:r>
            <a:endParaRPr lang="en-US" sz="2400" b="1" dirty="0" smtClean="0">
              <a:solidFill>
                <a:srgbClr val="404040"/>
              </a:solidFill>
              <a:latin typeface="+mj-lt"/>
              <a:ea typeface="ＭＳ Ｐゴシック" pitchFamily="34" charset="-128"/>
            </a:endParaRPr>
          </a:p>
          <a:p>
            <a:pPr marL="800100" lvl="1" indent="-342900" algn="l">
              <a:spcBef>
                <a:spcPts val="0"/>
              </a:spcBef>
              <a:spcAft>
                <a:spcPts val="4800"/>
              </a:spcAft>
              <a:buSzPct val="65000"/>
              <a:buFont typeface="Courier New"/>
              <a:buChar char="o"/>
            </a:pPr>
            <a:r>
              <a:rPr sz="2400" dirty="0" smtClean="0">
                <a:solidFill>
                  <a:srgbClr val="404040"/>
                </a:solidFill>
                <a:latin typeface="+mj-lt"/>
                <a:ea typeface="ＭＳ Ｐゴシック" pitchFamily="34" charset="-128"/>
              </a:rPr>
              <a:t>Brazil</a:t>
            </a:r>
            <a:r>
              <a:rPr sz="2400" dirty="0">
                <a:solidFill>
                  <a:srgbClr val="404040"/>
                </a:solidFill>
                <a:latin typeface="+mj-lt"/>
                <a:ea typeface="ＭＳ Ｐゴシック" pitchFamily="34" charset="-128"/>
              </a:rPr>
              <a:t>….  </a:t>
            </a:r>
            <a:r>
              <a:rPr sz="2400" b="1" dirty="0" smtClean="0">
                <a:solidFill>
                  <a:srgbClr val="404040"/>
                </a:solidFill>
                <a:latin typeface="+mj-lt"/>
                <a:ea typeface="ＭＳ Ｐゴシック" pitchFamily="34" charset="-128"/>
              </a:rPr>
              <a:t>60,000 </a:t>
            </a:r>
            <a:r>
              <a:rPr sz="2400" b="1" dirty="0">
                <a:solidFill>
                  <a:srgbClr val="404040"/>
                </a:solidFill>
                <a:latin typeface="+mj-lt"/>
                <a:ea typeface="ＭＳ Ｐゴシック" pitchFamily="34" charset="-128"/>
              </a:rPr>
              <a:t>tpy </a:t>
            </a:r>
            <a:r>
              <a:rPr sz="2400" b="1" dirty="0" smtClean="0">
                <a:solidFill>
                  <a:srgbClr val="404040"/>
                </a:solidFill>
                <a:latin typeface="+mj-lt"/>
                <a:ea typeface="ＭＳ Ｐゴシック" pitchFamily="34" charset="-128"/>
              </a:rPr>
              <a:t>Zn</a:t>
            </a:r>
            <a:endParaRPr lang="en-US" sz="2400" b="1" dirty="0" smtClean="0">
              <a:solidFill>
                <a:srgbClr val="404040"/>
              </a:solidFill>
              <a:latin typeface="+mj-lt"/>
              <a:ea typeface="ＭＳ Ｐゴシック" pitchFamily="34" charset="-128"/>
            </a:endParaRPr>
          </a:p>
        </p:txBody>
      </p:sp>
      <p:pic>
        <p:nvPicPr>
          <p:cNvPr id="3" name="Picture 2" descr="China-outlin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312199" y="1775358"/>
            <a:ext cx="1005339" cy="807622"/>
          </a:xfrm>
          <a:prstGeom prst="rect">
            <a:avLst/>
          </a:prstGeom>
        </p:spPr>
      </p:pic>
      <p:pic>
        <p:nvPicPr>
          <p:cNvPr id="4" name="Picture 3" descr="Screen Shot 2012-06-23 at 12.44.21 P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45718" y="3890339"/>
            <a:ext cx="698468" cy="688370"/>
          </a:xfrm>
          <a:prstGeom prst="rect">
            <a:avLst/>
          </a:prstGeom>
        </p:spPr>
      </p:pic>
      <p:pic>
        <p:nvPicPr>
          <p:cNvPr id="16" name="Picture 15" descr="india_outline_red shadow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66976" y="2874953"/>
            <a:ext cx="669930" cy="69667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80482" y="5235766"/>
            <a:ext cx="7010154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2400"/>
              </a:spcAft>
              <a:buSzPct val="65000"/>
            </a:pPr>
            <a:r>
              <a:rPr lang="en-US" sz="2400" dirty="0">
                <a:solidFill>
                  <a:srgbClr val="404040"/>
                </a:solidFill>
                <a:ea typeface="ＭＳ Ｐゴシック" pitchFamily="34" charset="-128"/>
              </a:rPr>
              <a:t>Program already having an impact in terms of market and zinc image</a:t>
            </a:r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439024" y="6377405"/>
            <a:ext cx="1594520" cy="365125"/>
          </a:xfrm>
        </p:spPr>
        <p:txBody>
          <a:bodyPr/>
          <a:lstStyle/>
          <a:p>
            <a:fld id="{FEAF0D0A-2F8C-9144-AC8B-598C6A15D70E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0" name="Picture 9" descr="ZNI_Logo_for_Twitter.ai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30941" y="25400"/>
            <a:ext cx="1600501" cy="12412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18408" y="143302"/>
            <a:ext cx="7325592" cy="1123384"/>
          </a:xfrm>
          <a:prstGeom prst="rect">
            <a:avLst/>
          </a:prstGeom>
          <a:noFill/>
        </p:spPr>
        <p:txBody>
          <a:bodyPr wrap="square" tIns="182880" bIns="320040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C4571"/>
                </a:solidFill>
              </a:rPr>
              <a:t>Market Potential</a:t>
            </a:r>
            <a:endParaRPr lang="en-US" sz="4000" dirty="0">
              <a:solidFill>
                <a:srgbClr val="0C45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4971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394493" y="6109368"/>
            <a:ext cx="7762875" cy="748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0D0A-2F8C-9144-AC8B-598C6A15D70E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12898" y="1469576"/>
            <a:ext cx="7277101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200" dirty="0" smtClean="0">
                <a:solidFill>
                  <a:srgbClr val="404040"/>
                </a:solidFill>
              </a:rPr>
              <a:t>China International Capital Corporation Ltd., (CICC) published extensive report on zinc fertilizer market, estimating the potential markets:</a:t>
            </a:r>
          </a:p>
          <a:p>
            <a:pPr marL="742950" lvl="1" indent="-285750">
              <a:spcAft>
                <a:spcPts val="12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404040"/>
                </a:solidFill>
              </a:rPr>
              <a:t>China: 350kt </a:t>
            </a:r>
            <a:r>
              <a:rPr lang="en-US" sz="2000" dirty="0">
                <a:solidFill>
                  <a:srgbClr val="404040"/>
                </a:solidFill>
              </a:rPr>
              <a:t>to </a:t>
            </a:r>
            <a:r>
              <a:rPr lang="en-US" sz="2000" dirty="0" smtClean="0">
                <a:solidFill>
                  <a:srgbClr val="404040"/>
                </a:solidFill>
              </a:rPr>
              <a:t>500kt</a:t>
            </a:r>
            <a:endParaRPr lang="en-US" sz="2000" dirty="0">
              <a:solidFill>
                <a:srgbClr val="404040"/>
              </a:solidFill>
            </a:endParaRPr>
          </a:p>
          <a:p>
            <a:pPr marL="742950" lvl="1" indent="-285750">
              <a:spcAft>
                <a:spcPts val="12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404040"/>
                </a:solidFill>
              </a:rPr>
              <a:t>Global: 590kt </a:t>
            </a:r>
            <a:r>
              <a:rPr lang="en-US" sz="2000" dirty="0">
                <a:solidFill>
                  <a:srgbClr val="404040"/>
                </a:solidFill>
              </a:rPr>
              <a:t>to </a:t>
            </a:r>
            <a:r>
              <a:rPr lang="en-US" sz="2000" dirty="0" smtClean="0">
                <a:solidFill>
                  <a:srgbClr val="404040"/>
                </a:solidFill>
              </a:rPr>
              <a:t>920kt</a:t>
            </a:r>
            <a:endParaRPr lang="en-US" sz="2000" dirty="0">
              <a:solidFill>
                <a:srgbClr val="404040"/>
              </a:solidFill>
            </a:endParaRP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200" dirty="0" smtClean="0">
                <a:solidFill>
                  <a:srgbClr val="404040"/>
                </a:solidFill>
              </a:rPr>
              <a:t>Exclusive to Zinc Investing News: </a:t>
            </a:r>
            <a:r>
              <a:rPr lang="en-US" sz="2200" i="1" dirty="0" smtClean="0">
                <a:solidFill>
                  <a:srgbClr val="404040"/>
                </a:solidFill>
              </a:rPr>
              <a:t>Zinc </a:t>
            </a:r>
            <a:r>
              <a:rPr lang="en-US" sz="2200" i="1" dirty="0">
                <a:solidFill>
                  <a:srgbClr val="404040"/>
                </a:solidFill>
              </a:rPr>
              <a:t>to Play Role in </a:t>
            </a:r>
            <a:br>
              <a:rPr lang="en-US" sz="2200" i="1" dirty="0">
                <a:solidFill>
                  <a:srgbClr val="404040"/>
                </a:solidFill>
              </a:rPr>
            </a:br>
            <a:r>
              <a:rPr lang="en-US" sz="2200" i="1" dirty="0">
                <a:solidFill>
                  <a:srgbClr val="404040"/>
                </a:solidFill>
              </a:rPr>
              <a:t>Agricultural </a:t>
            </a:r>
            <a:r>
              <a:rPr lang="en-US" sz="2200" i="1" dirty="0" smtClean="0">
                <a:solidFill>
                  <a:srgbClr val="404040"/>
                </a:solidFill>
              </a:rPr>
              <a:t>Boom</a:t>
            </a:r>
          </a:p>
          <a:p>
            <a:pPr lvl="1">
              <a:spcAft>
                <a:spcPts val="1200"/>
              </a:spcAft>
            </a:pPr>
            <a:r>
              <a:rPr lang="en-US" i="1" dirty="0" smtClean="0">
                <a:solidFill>
                  <a:srgbClr val="404040"/>
                </a:solidFill>
              </a:rPr>
              <a:t>“In </a:t>
            </a:r>
            <a:r>
              <a:rPr lang="en-US" i="1" dirty="0">
                <a:solidFill>
                  <a:srgbClr val="404040"/>
                </a:solidFill>
              </a:rPr>
              <a:t>the story of exploding global agricultural demand, zinc’s role has not been a prominent one. But now that it is emerging from the shadows cast by potash, phosphate and nitrogen fertilizers, </a:t>
            </a:r>
            <a:r>
              <a:rPr lang="en-US" b="1" i="1" dirty="0">
                <a:solidFill>
                  <a:srgbClr val="404040"/>
                </a:solidFill>
              </a:rPr>
              <a:t>zinc’s role as a micronutrient could turn out to be critical and lucrative</a:t>
            </a:r>
            <a:r>
              <a:rPr lang="en-US" i="1" dirty="0" smtClean="0">
                <a:solidFill>
                  <a:srgbClr val="404040"/>
                </a:solidFill>
              </a:rPr>
              <a:t>.”</a:t>
            </a:r>
            <a:endParaRPr lang="en-US" i="1" dirty="0">
              <a:solidFill>
                <a:srgbClr val="404040"/>
              </a:solidFill>
            </a:endParaRPr>
          </a:p>
        </p:txBody>
      </p:sp>
      <p:pic>
        <p:nvPicPr>
          <p:cNvPr id="6" name="Picture 5" descr="CICC 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26793" y="5596791"/>
            <a:ext cx="2678365" cy="826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330" y="5661199"/>
            <a:ext cx="3601827" cy="682451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826793" y="5610159"/>
            <a:ext cx="2838786" cy="0"/>
          </a:xfrm>
          <a:prstGeom prst="line">
            <a:avLst/>
          </a:prstGeom>
          <a:ln w="2857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ZNI_Logo_for_Twitter.ai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30941" y="25400"/>
            <a:ext cx="1600501" cy="12412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80632" y="0"/>
            <a:ext cx="5989052" cy="1615827"/>
          </a:xfrm>
          <a:prstGeom prst="rect">
            <a:avLst/>
          </a:prstGeom>
          <a:noFill/>
        </p:spPr>
        <p:txBody>
          <a:bodyPr wrap="square" tIns="182880" bIns="320040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C4571"/>
                </a:solidFill>
              </a:rPr>
              <a:t>Financial Sector Taking </a:t>
            </a:r>
          </a:p>
          <a:p>
            <a:pPr algn="ctr"/>
            <a:r>
              <a:rPr lang="en-US" sz="3600" dirty="0" smtClean="0">
                <a:solidFill>
                  <a:srgbClr val="0C4571"/>
                </a:solidFill>
              </a:rPr>
              <a:t>Notice of ZNI</a:t>
            </a:r>
            <a:endParaRPr lang="en-US" sz="3600" dirty="0">
              <a:solidFill>
                <a:srgbClr val="0C45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1285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9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28600" y="5943600"/>
            <a:ext cx="3164838" cy="68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rahimtula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44607" y="5136258"/>
            <a:ext cx="1997443" cy="1005083"/>
          </a:xfrm>
          <a:prstGeom prst="rect">
            <a:avLst/>
          </a:prstGeom>
        </p:spPr>
      </p:pic>
      <p:pic>
        <p:nvPicPr>
          <p:cNvPr id="10" name="Picture 9" descr="AgriChem logo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04632" y="4522750"/>
            <a:ext cx="2171700" cy="743204"/>
          </a:xfrm>
          <a:prstGeom prst="rect">
            <a:avLst/>
          </a:prstGeom>
        </p:spPr>
      </p:pic>
      <p:pic>
        <p:nvPicPr>
          <p:cNvPr id="28674" name="Picture 2" descr="http://www.zinc-crops.org/images/partner_logos/irm_logo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4844" y="4520673"/>
            <a:ext cx="1457741" cy="83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4994" name="Title 4"/>
          <p:cNvSpPr>
            <a:spLocks noGrp="1"/>
          </p:cNvSpPr>
          <p:nvPr>
            <p:ph type="title"/>
          </p:nvPr>
        </p:nvSpPr>
        <p:spPr>
          <a:xfrm>
            <a:off x="1604632" y="0"/>
            <a:ext cx="6173072" cy="1143000"/>
          </a:xfrm>
        </p:spPr>
        <p:txBody>
          <a:bodyPr/>
          <a:lstStyle/>
          <a:p>
            <a:r>
              <a:rPr lang="en-US" sz="4000" dirty="0" smtClean="0">
                <a:ea typeface="ＭＳ Ｐゴシック" charset="-128"/>
              </a:rPr>
              <a:t>ZNI Affiliate Members</a:t>
            </a:r>
          </a:p>
        </p:txBody>
      </p:sp>
      <p:pic>
        <p:nvPicPr>
          <p:cNvPr id="84996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553854" y="1102892"/>
            <a:ext cx="2207446" cy="134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28600" y="3072606"/>
            <a:ext cx="672743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0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211717" y="2818783"/>
            <a:ext cx="1632308" cy="633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:\Documents and Settings\rchart\Local Settings\Temporary Internet Files\Content.Outlook\UPPBKU19\中化logo横sinofert.JPG"/>
          <p:cNvPicPr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01343" y="5353668"/>
            <a:ext cx="200025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65927" y="2219836"/>
            <a:ext cx="1920073" cy="508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 descr="C:\Users\gbrouwer\Desktop\hongri_acron_logo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77104" y="3439393"/>
            <a:ext cx="1234613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 descr="C:\Users\gbrouwer\Desktop\tata_chemicals_logo.jp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06964" y="3723536"/>
            <a:ext cx="1025183" cy="88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C:\Users\gbrouwer\Desktop\win-win_logo.pn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378016" y="3880897"/>
            <a:ext cx="2030843" cy="54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http://www.zinccrops2011.org/images/nagarjuna_logo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48200" y="5638800"/>
            <a:ext cx="11525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Object 3" descr="image00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452687" y="2136274"/>
            <a:ext cx="225742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1" descr="Description: http://www.coromandel.biz/img/coromandel_logo.gif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900540" y="2095500"/>
            <a:ext cx="268224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_produquimica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40214" y="4737031"/>
            <a:ext cx="1333500" cy="798454"/>
          </a:xfrm>
          <a:prstGeom prst="rect">
            <a:avLst/>
          </a:prstGeom>
        </p:spPr>
      </p:pic>
      <p:pic>
        <p:nvPicPr>
          <p:cNvPr id="5" name="Picture 4" descr="Luxi Chemical Logo copy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402896" y="3452216"/>
            <a:ext cx="1270000" cy="1320800"/>
          </a:xfrm>
          <a:prstGeom prst="rect">
            <a:avLst/>
          </a:prstGeom>
        </p:spPr>
      </p:pic>
      <p:pic>
        <p:nvPicPr>
          <p:cNvPr id="11" name="Picture 10" descr="Hunan Jingshi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201733" y="5715659"/>
            <a:ext cx="2743017" cy="755854"/>
          </a:xfrm>
          <a:prstGeom prst="rect">
            <a:avLst/>
          </a:prstGeom>
        </p:spPr>
      </p:pic>
      <p:pic>
        <p:nvPicPr>
          <p:cNvPr id="12" name="Picture 11" descr="bayer_logo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8080" y="1241286"/>
            <a:ext cx="3429000" cy="778510"/>
          </a:xfrm>
          <a:prstGeom prst="rect">
            <a:avLst/>
          </a:prstGeom>
        </p:spPr>
      </p:pic>
      <p:pic>
        <p:nvPicPr>
          <p:cNvPr id="7" name="Picture 6" descr="Bohigh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357493" y="4937171"/>
            <a:ext cx="1688479" cy="585177"/>
          </a:xfrm>
          <a:prstGeom prst="rect">
            <a:avLst/>
          </a:prstGeom>
        </p:spPr>
      </p:pic>
      <p:pic>
        <p:nvPicPr>
          <p:cNvPr id="8" name="Picture 7" descr="Henan XLS fertilizer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52687" y="3072606"/>
            <a:ext cx="3510297" cy="448760"/>
          </a:xfrm>
          <a:prstGeom prst="rect">
            <a:avLst/>
          </a:prstGeom>
        </p:spPr>
      </p:pic>
      <p:pic>
        <p:nvPicPr>
          <p:cNvPr id="14" name="Picture 13" descr="iffco_logo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158245" y="4877833"/>
            <a:ext cx="1770728" cy="708291"/>
          </a:xfrm>
          <a:prstGeom prst="rect">
            <a:avLst/>
          </a:prstGeom>
        </p:spPr>
      </p:pic>
      <p:pic>
        <p:nvPicPr>
          <p:cNvPr id="16" name="Picture 15" descr="Batian.pn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74553" y="3105260"/>
            <a:ext cx="977767" cy="1137333"/>
          </a:xfrm>
          <a:prstGeom prst="rect">
            <a:avLst/>
          </a:prstGeom>
        </p:spPr>
      </p:pic>
      <p:sp>
        <p:nvSpPr>
          <p:cNvPr id="2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373271" y="6456740"/>
            <a:ext cx="1594520" cy="365125"/>
          </a:xfrm>
        </p:spPr>
        <p:txBody>
          <a:bodyPr/>
          <a:lstStyle/>
          <a:p>
            <a:fld id="{FEAF0D0A-2F8C-9144-AC8B-598C6A15D70E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17" name="Picture 16" descr="Shell_logo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77704" y="1386363"/>
            <a:ext cx="1188496" cy="1101808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-25400" y="1143000"/>
            <a:ext cx="9169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Kronos_green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498019" y="1293872"/>
            <a:ext cx="2118351" cy="685144"/>
          </a:xfrm>
          <a:prstGeom prst="rect">
            <a:avLst/>
          </a:prstGeom>
        </p:spPr>
      </p:pic>
      <p:pic>
        <p:nvPicPr>
          <p:cNvPr id="32" name="Picture 31" descr="ZNI_Logo_for_Twitter.ai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1092" y="-98286"/>
            <a:ext cx="1600501" cy="124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8522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4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5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ield Photo 6.JPG"/>
          <p:cNvPicPr>
            <a:picLocks noChangeAspect="1"/>
          </p:cNvPicPr>
          <p:nvPr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381125" y="1241286"/>
            <a:ext cx="7762875" cy="561671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0D0A-2F8C-9144-AC8B-598C6A15D70E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Subtitle 1"/>
          <p:cNvSpPr txBox="1">
            <a:spLocks/>
          </p:cNvSpPr>
          <p:nvPr/>
        </p:nvSpPr>
        <p:spPr>
          <a:xfrm>
            <a:off x="1492250" y="3817703"/>
            <a:ext cx="4135855" cy="229185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8000" lvl="2" indent="-222250">
              <a:spcBef>
                <a:spcPct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Solving two of the world’s biggest challenges:</a:t>
            </a:r>
            <a:endParaRPr lang="en-US" sz="2800" b="1" dirty="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085850" lvl="3" indent="-342900">
              <a:spcBef>
                <a:spcPct val="0"/>
              </a:spcBef>
              <a:spcAft>
                <a:spcPts val="1800"/>
              </a:spcAft>
            </a:pPr>
            <a:r>
              <a:rPr lang="en-US" sz="2800" b="1" i="1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Food security</a:t>
            </a:r>
          </a:p>
          <a:p>
            <a:pPr marL="1085850" lvl="3" indent="-342900">
              <a:spcBef>
                <a:spcPct val="0"/>
              </a:spcBef>
              <a:spcAft>
                <a:spcPts val="1800"/>
              </a:spcAft>
            </a:pPr>
            <a:r>
              <a:rPr lang="en-US" sz="2800" b="1" i="1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Human health</a:t>
            </a:r>
          </a:p>
        </p:txBody>
      </p:sp>
      <p:pic>
        <p:nvPicPr>
          <p:cNvPr id="10" name="Picture 9" descr="Happy Boy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832867" y="4039953"/>
            <a:ext cx="3026106" cy="2184739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1511269" y="1623754"/>
            <a:ext cx="4116836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spcBef>
                <a:spcPct val="0"/>
              </a:spcBef>
              <a:spcAft>
                <a:spcPts val="1800"/>
              </a:spcAft>
              <a:buNone/>
            </a:pPr>
            <a:r>
              <a:rPr lang="en-US" sz="2800" b="1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IZA’s ZNI program has </a:t>
            </a:r>
            <a:r>
              <a:rPr lang="en-US" sz="2800" b="1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contributed to:</a:t>
            </a:r>
          </a:p>
          <a:p>
            <a:pPr marL="508000" lvl="2" indent="-222250">
              <a:spcBef>
                <a:spcPct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Enhanced market growth for zinc</a:t>
            </a:r>
          </a:p>
        </p:txBody>
      </p:sp>
      <p:graphicFrame>
        <p:nvGraphicFramePr>
          <p:cNvPr id="1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211254675"/>
              </p:ext>
            </p:extLst>
          </p:nvPr>
        </p:nvGraphicFramePr>
        <p:xfrm>
          <a:off x="5832866" y="1423893"/>
          <a:ext cx="3057606" cy="1969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5" name="Picture 14" descr="ZNI_Logo_for_Twitter.ai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30941" y="25400"/>
            <a:ext cx="1600501" cy="12412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818408" y="143302"/>
            <a:ext cx="7325592" cy="1123384"/>
          </a:xfrm>
          <a:prstGeom prst="rect">
            <a:avLst/>
          </a:prstGeom>
          <a:noFill/>
        </p:spPr>
        <p:txBody>
          <a:bodyPr wrap="square" tIns="182880" bIns="320040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C4571"/>
                </a:solidFill>
              </a:rPr>
              <a:t>ZNI Program Summary</a:t>
            </a:r>
            <a:endParaRPr lang="en-US" sz="4000" dirty="0">
              <a:solidFill>
                <a:srgbClr val="0C45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8397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build="p"/>
      <p:bldGraphic spid="12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124" y="0"/>
            <a:ext cx="7762875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Zn Deficient Soils </a:t>
            </a:r>
            <a:r>
              <a:rPr lang="en-US" sz="32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3200" dirty="0" smtClean="0"/>
              <a:t> Zn Deficient Humans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0D0A-2F8C-9144-AC8B-598C6A15D70E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 descr="Screen Shot 2012-09-04 at 8.49.45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22"/>
          <a:stretch/>
        </p:blipFill>
        <p:spPr>
          <a:xfrm>
            <a:off x="1596570" y="1003905"/>
            <a:ext cx="7383255" cy="50010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596570" y="6459066"/>
            <a:ext cx="38220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Courtesy of </a:t>
            </a:r>
            <a:r>
              <a:rPr lang="en-US" sz="900" i="1" dirty="0" smtClean="0"/>
              <a:t>Roots For Growth</a:t>
            </a:r>
            <a:r>
              <a:rPr lang="en-US" sz="900" dirty="0" smtClean="0"/>
              <a:t>. </a:t>
            </a:r>
            <a:r>
              <a:rPr lang="en-US" sz="900" dirty="0" err="1" smtClean="0"/>
              <a:t>www.rootsforgrowth.com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xmlns="" val="4167358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47800" y="4800600"/>
            <a:ext cx="7543800" cy="2057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496147" y="337402"/>
            <a:ext cx="7495453" cy="349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12276" y="4619897"/>
            <a:ext cx="813726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 More Information:</a:t>
            </a:r>
          </a:p>
          <a:p>
            <a:pPr algn="ctr"/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agreen@zinc.org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|    www.zinc.org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Zinc Nutrient Initiative		      @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ZincForCrops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        Zinc Nutrient Initiative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312276" y="3943102"/>
            <a:ext cx="781010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Facebook_ic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7801" y="6021659"/>
            <a:ext cx="555398" cy="555398"/>
          </a:xfrm>
          <a:prstGeom prst="rect">
            <a:avLst/>
          </a:prstGeom>
        </p:spPr>
      </p:pic>
      <p:pic>
        <p:nvPicPr>
          <p:cNvPr id="6" name="Picture 5" descr="twitter-logo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8553" y="5891934"/>
            <a:ext cx="797630" cy="797630"/>
          </a:xfrm>
          <a:prstGeom prst="rect">
            <a:avLst/>
          </a:prstGeom>
        </p:spPr>
      </p:pic>
      <p:pic>
        <p:nvPicPr>
          <p:cNvPr id="8" name="Picture 7" descr="Linked I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4257" y="6021659"/>
            <a:ext cx="555397" cy="55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8220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penhagen20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9560" y="1602842"/>
            <a:ext cx="3181774" cy="125988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618826" y="4587834"/>
            <a:ext cx="7246984" cy="528452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618826" y="3310577"/>
            <a:ext cx="7246984" cy="317994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105" name="Rectangle 7"/>
          <p:cNvSpPr>
            <a:spLocks/>
          </p:cNvSpPr>
          <p:nvPr/>
        </p:nvSpPr>
        <p:spPr bwMode="auto">
          <a:xfrm>
            <a:off x="1905000" y="381000"/>
            <a:ext cx="6477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sz="4000" dirty="0">
                <a:solidFill>
                  <a:schemeClr val="tx2"/>
                </a:solidFill>
                <a:latin typeface="Calibri" charset="0"/>
              </a:rPr>
              <a:t>Copenhagen Consensus </a:t>
            </a:r>
            <a:r>
              <a:rPr lang="en-US" sz="4000" dirty="0" smtClean="0">
                <a:solidFill>
                  <a:schemeClr val="tx2"/>
                </a:solidFill>
                <a:latin typeface="Calibri" charset="0"/>
              </a:rPr>
              <a:t>2012</a:t>
            </a:r>
            <a:endParaRPr lang="en-US" sz="4000" dirty="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52227" name="Text Box 7"/>
          <p:cNvSpPr txBox="1">
            <a:spLocks noChangeArrowheads="1"/>
          </p:cNvSpPr>
          <p:nvPr/>
        </p:nvSpPr>
        <p:spPr bwMode="auto">
          <a:xfrm>
            <a:off x="1618826" y="1367987"/>
            <a:ext cx="4343400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Eight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leading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economists agree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that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the number one solution to the world’s leading challenge is to bundle micronutrients—including zinc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2000" b="1" dirty="0" smtClean="0">
                <a:latin typeface="Calibri" charset="0"/>
              </a:rPr>
              <a:t>Top 10 Investment Strategies:</a:t>
            </a:r>
            <a:endParaRPr lang="en-US" sz="2000" b="1" dirty="0"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8825" y="3310577"/>
            <a:ext cx="7525175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700" b="1" dirty="0"/>
              <a:t>Bundled micronutrient interventions to fight hunger and improve education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rgbClr val="404040"/>
                </a:solidFill>
              </a:rPr>
              <a:t>Expanding the Subsidy for Malaria Combination Treatment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rgbClr val="404040"/>
                </a:solidFill>
              </a:rPr>
              <a:t>Expanded Childhood Immunization Coverage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rgbClr val="404040"/>
                </a:solidFill>
              </a:rPr>
              <a:t>Deworming of Schoolchildren, to improve educational and health outcomes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rgbClr val="404040"/>
                </a:solidFill>
              </a:rPr>
              <a:t>Expanding Tuberculosis Treatment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rgbClr val="404040"/>
                </a:solidFill>
              </a:rPr>
              <a:t>R&amp;D to Increase Yield Enhancements, to decrease hunger, fight biodiversity destruction, and lessen the effects of climate change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rgbClr val="404040"/>
                </a:solidFill>
              </a:rPr>
              <a:t>Investing in Effective Early Warning Systems to protect populations against natural </a:t>
            </a:r>
            <a:r>
              <a:rPr lang="en-US" sz="1600" dirty="0" smtClean="0">
                <a:solidFill>
                  <a:srgbClr val="404040"/>
                </a:solidFill>
              </a:rPr>
              <a:t>disasters</a:t>
            </a:r>
            <a:endParaRPr lang="en-US" sz="1600" dirty="0">
              <a:solidFill>
                <a:srgbClr val="40404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rgbClr val="404040"/>
                </a:solidFill>
              </a:rPr>
              <a:t>Strengthening Surgical Capacity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rgbClr val="404040"/>
                </a:solidFill>
              </a:rPr>
              <a:t>Hepatitis B Immunization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rgbClr val="404040"/>
                </a:solidFill>
              </a:rPr>
              <a:t>Using Low‐Cost Drugs in the case of Acute Heart Attacks in poorer nations</a:t>
            </a:r>
          </a:p>
        </p:txBody>
      </p:sp>
    </p:spTree>
    <p:extLst>
      <p:ext uri="{BB962C8B-B14F-4D97-AF65-F5344CB8AC3E}">
        <p14:creationId xmlns:p14="http://schemas.microsoft.com/office/powerpoint/2010/main" xmlns="" val="672083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orld map of zinc deficiency.jpg"/>
          <p:cNvPicPr>
            <a:picLocks noChangeAspect="1"/>
          </p:cNvPicPr>
          <p:nvPr/>
        </p:nvPicPr>
        <p:blipFill rotWithShape="1">
          <a:blip r:embed="rId2" cstate="screen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396583" y="3449105"/>
            <a:ext cx="5691312" cy="33410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28600"/>
            <a:ext cx="7086600" cy="920706"/>
          </a:xfrm>
        </p:spPr>
        <p:txBody>
          <a:bodyPr>
            <a:normAutofit/>
          </a:bodyPr>
          <a:lstStyle/>
          <a:p>
            <a:r>
              <a:rPr lang="en-US" sz="4000" dirty="0" smtClean="0"/>
              <a:t>Zinc is Essential for Agriculture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577473" y="1149306"/>
            <a:ext cx="733926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rgbClr val="404040"/>
                </a:solidFill>
              </a:rPr>
              <a:t>Zinc deficiency…</a:t>
            </a:r>
          </a:p>
          <a:p>
            <a:pPr marL="742950" lvl="1" indent="-285750">
              <a:spcAft>
                <a:spcPts val="1800"/>
              </a:spcAft>
              <a:buSzPct val="77000"/>
              <a:buFont typeface="Courier New"/>
              <a:buChar char="o"/>
            </a:pPr>
            <a:r>
              <a:rPr lang="en-US" sz="2400" dirty="0" smtClean="0">
                <a:solidFill>
                  <a:srgbClr val="404040"/>
                </a:solidFill>
              </a:rPr>
              <a:t>Is the most common micronutrient deficiency</a:t>
            </a:r>
          </a:p>
          <a:p>
            <a:pPr marL="742950" lvl="1" indent="-285750">
              <a:spcAft>
                <a:spcPts val="1800"/>
              </a:spcAft>
              <a:buSzPct val="77000"/>
              <a:buFont typeface="Courier New"/>
              <a:buChar char="o"/>
            </a:pPr>
            <a:r>
              <a:rPr lang="en-US" sz="2400" dirty="0" smtClean="0">
                <a:solidFill>
                  <a:srgbClr val="404040"/>
                </a:solidFill>
              </a:rPr>
              <a:t>Occurs in 50% of the world’s agricultural soils</a:t>
            </a:r>
          </a:p>
          <a:p>
            <a:pPr marL="742950" lvl="1" indent="-285750">
              <a:spcAft>
                <a:spcPts val="1800"/>
              </a:spcAft>
              <a:buSzPct val="77000"/>
              <a:buFont typeface="Courier New"/>
              <a:buChar char="o"/>
            </a:pPr>
            <a:r>
              <a:rPr lang="en-US" sz="2400" dirty="0" smtClean="0">
                <a:solidFill>
                  <a:srgbClr val="404040"/>
                </a:solidFill>
              </a:rPr>
              <a:t>Will prevent crops from reaching their full potential even if their macronutrient needs are met</a:t>
            </a:r>
            <a:endParaRPr lang="en-US" sz="2400" dirty="0">
              <a:solidFill>
                <a:srgbClr val="404040"/>
              </a:solidFill>
            </a:endParaRPr>
          </a:p>
          <a:p>
            <a:pPr>
              <a:spcAft>
                <a:spcPts val="1800"/>
              </a:spcAft>
              <a:buSzPct val="77000"/>
            </a:pPr>
            <a:r>
              <a:rPr lang="en-US" sz="2400" dirty="0" smtClean="0">
                <a:solidFill>
                  <a:srgbClr val="404040"/>
                </a:solidFill>
              </a:rPr>
              <a:t>Agricultural production must increase by 70% by 2050</a:t>
            </a:r>
          </a:p>
        </p:txBody>
      </p:sp>
    </p:spTree>
    <p:extLst>
      <p:ext uri="{BB962C8B-B14F-4D97-AF65-F5344CB8AC3E}">
        <p14:creationId xmlns:p14="http://schemas.microsoft.com/office/powerpoint/2010/main" xmlns="" val="237705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3850"/>
            <a:ext cx="79248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C4571"/>
                </a:solidFill>
              </a:rPr>
              <a:t>With Zinc….Without Zinc</a:t>
            </a:r>
            <a:endParaRPr lang="en-US" sz="3600" dirty="0">
              <a:solidFill>
                <a:srgbClr val="0C4571"/>
              </a:solidFill>
            </a:endParaRPr>
          </a:p>
        </p:txBody>
      </p:sp>
      <p:pic>
        <p:nvPicPr>
          <p:cNvPr id="5" name="Picture 4" descr="Zinc Compar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54584" y="1066801"/>
            <a:ext cx="2184840" cy="2438400"/>
          </a:xfrm>
          <a:prstGeom prst="rect">
            <a:avLst/>
          </a:prstGeom>
          <a:ln w="12700" cap="sq" cmpd="sng">
            <a:solidFill>
              <a:schemeClr val="accent3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Fig 7.2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943600" y="3876938"/>
            <a:ext cx="2630424" cy="2523861"/>
          </a:xfrm>
          <a:prstGeom prst="rect">
            <a:avLst/>
          </a:prstGeom>
        </p:spPr>
      </p:pic>
      <p:pic>
        <p:nvPicPr>
          <p:cNvPr id="7" name="Picture 6" descr="Screen Shot 2012-04-25 at 3.59.00 PM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029200" y="1066800"/>
            <a:ext cx="3214115" cy="2158624"/>
          </a:xfrm>
          <a:prstGeom prst="rect">
            <a:avLst/>
          </a:prstGeom>
        </p:spPr>
      </p:pic>
      <p:pic>
        <p:nvPicPr>
          <p:cNvPr id="8" name="Picture 7" descr="Screen Shot 2012-04-25 at 4.00.29 PM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057400" y="4142886"/>
            <a:ext cx="3200400" cy="2244459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1981200" y="3505200"/>
            <a:ext cx="2209800" cy="30175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2000" dirty="0" smtClean="0"/>
              <a:t>Wheat plants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5029200" y="3200400"/>
            <a:ext cx="3200400" cy="30175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2000" dirty="0" smtClean="0"/>
              <a:t>Crops in Central Anatolia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2057400" y="6386689"/>
            <a:ext cx="3200400" cy="30175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2000" dirty="0" smtClean="0"/>
              <a:t>Corn crops in Paraguay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5957711" y="6400800"/>
            <a:ext cx="2590800" cy="30175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2000" dirty="0" smtClean="0"/>
              <a:t>Rice Paddies in China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3889155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dia zn deficiency copy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054954" y="1350213"/>
            <a:ext cx="5089046" cy="4652213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3" cstate="screen">
            <a:lum bright="-12000" contrast="24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523068" y="4812613"/>
            <a:ext cx="875287" cy="13769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29952" y="4353757"/>
            <a:ext cx="1814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% Zn deficiency in soil</a:t>
            </a:r>
            <a:endParaRPr lang="en-US" sz="14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1430422" y="0"/>
            <a:ext cx="7713578" cy="1267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cap="none" dirty="0" smtClean="0">
                <a:solidFill>
                  <a:srgbClr val="0C4571"/>
                </a:solidFill>
              </a:rPr>
              <a:t>Zinc Deficiency in Soil: India</a:t>
            </a:r>
            <a:endParaRPr lang="en-US" sz="3600" cap="none" dirty="0">
              <a:solidFill>
                <a:srgbClr val="0C457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77475" y="1724523"/>
            <a:ext cx="26245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Helvetica Neue"/>
              </a:rPr>
              <a:t>The average level of Zn deficiency in Indian soils is 50%.</a:t>
            </a:r>
          </a:p>
          <a:p>
            <a:pPr marL="285750" indent="-285750">
              <a:spcAft>
                <a:spcPts val="1800"/>
              </a:spcAft>
              <a:buFont typeface="Arial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Helvetica Neue"/>
              </a:rPr>
              <a:t>That number is projected to increase to 63% by 2025.</a:t>
            </a:r>
          </a:p>
          <a:p>
            <a:pPr marL="285750" indent="-285750">
              <a:spcAft>
                <a:spcPts val="1800"/>
              </a:spcAft>
              <a:buFont typeface="Arial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Helvetica Neue"/>
              </a:rPr>
              <a:t>26% of India’s population is at risk of zinc deficiency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Helvetica Neue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7915" y="6591429"/>
            <a:ext cx="890608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zh-CN" sz="900" dirty="0" smtClean="0">
                <a:latin typeface="Times New Roman"/>
                <a:cs typeface="Times New Roman"/>
              </a:rPr>
              <a:t>M.V. Singh, IISS, Bhopal, 2000</a:t>
            </a:r>
            <a:endParaRPr lang="en-US" altLang="zh-CN" sz="9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8800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ina Zn Deficiency 2 copy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800417" y="1388962"/>
            <a:ext cx="5106151" cy="4075919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78464998"/>
              </p:ext>
            </p:extLst>
          </p:nvPr>
        </p:nvGraphicFramePr>
        <p:xfrm>
          <a:off x="1660071" y="2216125"/>
          <a:ext cx="1913609" cy="18170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1125"/>
                <a:gridCol w="1542484"/>
              </a:tblGrid>
              <a:tr h="302844">
                <a:tc>
                  <a:txBody>
                    <a:bodyPr/>
                    <a:lstStyle/>
                    <a:p>
                      <a:endParaRPr lang="en-US" sz="120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Arial Narrow"/>
                          <a:cs typeface="Arial Narrow"/>
                        </a:rPr>
                        <a:t>&lt; 0.5</a:t>
                      </a:r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  <a:tr h="302844">
                <a:tc>
                  <a:txBody>
                    <a:bodyPr/>
                    <a:lstStyle/>
                    <a:p>
                      <a:endParaRPr lang="en-US" sz="120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Arial Narrow"/>
                          <a:cs typeface="Arial Narrow"/>
                        </a:rPr>
                        <a:t>0.5 - 1.0</a:t>
                      </a:r>
                      <a:endParaRPr lang="en-US" sz="1200" b="1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  <a:tr h="302844">
                <a:tc>
                  <a:txBody>
                    <a:bodyPr/>
                    <a:lstStyle/>
                    <a:p>
                      <a:endParaRPr lang="en-US" sz="120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Arial Narrow"/>
                          <a:cs typeface="Arial Narrow"/>
                        </a:rPr>
                        <a:t>1.1 - 2.0</a:t>
                      </a:r>
                      <a:endParaRPr lang="en-US" sz="1200" b="1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  <a:tr h="302844">
                <a:tc>
                  <a:txBody>
                    <a:bodyPr/>
                    <a:lstStyle/>
                    <a:p>
                      <a:endParaRPr lang="en-US" sz="120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Arial Narrow"/>
                          <a:cs typeface="Arial Narrow"/>
                        </a:rPr>
                        <a:t>2.1</a:t>
                      </a:r>
                      <a:r>
                        <a:rPr lang="en-US" sz="1200" b="1" baseline="0" dirty="0" smtClean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1200" b="1" dirty="0" smtClean="0">
                          <a:latin typeface="Arial Narrow"/>
                          <a:cs typeface="Arial Narrow"/>
                        </a:rPr>
                        <a:t>- 5.0</a:t>
                      </a:r>
                      <a:endParaRPr lang="en-US" sz="1200" b="1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  <a:tr h="302844">
                <a:tc>
                  <a:txBody>
                    <a:bodyPr/>
                    <a:lstStyle/>
                    <a:p>
                      <a:endParaRPr lang="en-US" sz="120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FF4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Arial Narrow"/>
                          <a:cs typeface="Arial Narrow"/>
                        </a:rPr>
                        <a:t>&gt; 5.0</a:t>
                      </a:r>
                      <a:endParaRPr lang="en-US" sz="1200" b="1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  <a:tr h="302844">
                <a:tc>
                  <a:txBody>
                    <a:bodyPr/>
                    <a:lstStyle/>
                    <a:p>
                      <a:endParaRPr lang="en-US" sz="120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Arial Narrow"/>
                          <a:cs typeface="Arial Narrow"/>
                        </a:rPr>
                        <a:t>Not investigated</a:t>
                      </a:r>
                      <a:endParaRPr lang="en-US" sz="1200" b="1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35927" y="4316262"/>
            <a:ext cx="377775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SzPct val="120000"/>
              <a:buFont typeface="Arial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黑体" charset="0"/>
                <a:cs typeface="Helvetica Neue"/>
              </a:rPr>
              <a:t>Almost half of the agricultural soils in China are zinc-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黑体" charset="0"/>
                <a:cs typeface="Helvetica Neue"/>
              </a:rPr>
              <a:t>deficient.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黑体" charset="0"/>
              <a:cs typeface="Helvetica Neue"/>
            </a:endParaRPr>
          </a:p>
          <a:p>
            <a:pPr marL="285750" indent="-285750">
              <a:spcAft>
                <a:spcPts val="1800"/>
              </a:spcAft>
              <a:buSzPct val="120000"/>
              <a:buFont typeface="Arial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黑体" charset="0"/>
                <a:cs typeface="Helvetica Neue"/>
              </a:rPr>
              <a:t>14% of China’s population is at risk of zinc deficiency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Helvetica Neu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60071" y="1691547"/>
            <a:ext cx="1588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404040"/>
                </a:solidFill>
              </a:rPr>
              <a:t>DTPA, plant available Zn in soil</a:t>
            </a:r>
            <a:endParaRPr lang="en-US" sz="1200" dirty="0">
              <a:solidFill>
                <a:srgbClr val="404040"/>
              </a:solidFill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1351635" y="0"/>
            <a:ext cx="7792365" cy="1184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cap="none" dirty="0" smtClean="0">
                <a:solidFill>
                  <a:srgbClr val="0C4571"/>
                </a:solidFill>
              </a:rPr>
              <a:t>Zinc Deficiency in Soil: China</a:t>
            </a:r>
            <a:endParaRPr lang="en-US" sz="3600" cap="none" dirty="0">
              <a:solidFill>
                <a:srgbClr val="0C457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7915" y="6419418"/>
            <a:ext cx="8906085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zh-CN" sz="900" dirty="0">
                <a:latin typeface="Times New Roman"/>
                <a:cs typeface="Times New Roman"/>
              </a:rPr>
              <a:t>Yang XE, Chen WR, </a:t>
            </a:r>
            <a:r>
              <a:rPr lang="en-US" altLang="zh-CN" sz="900" dirty="0" err="1">
                <a:latin typeface="Times New Roman"/>
                <a:cs typeface="Times New Roman"/>
              </a:rPr>
              <a:t>Feng</a:t>
            </a:r>
            <a:r>
              <a:rPr lang="en-US" altLang="zh-CN" sz="900" dirty="0">
                <a:latin typeface="Times New Roman"/>
                <a:cs typeface="Times New Roman"/>
              </a:rPr>
              <a:t> Y. 2007. Improving human micronutrient nutrition through biofortification in the soil-plant system: </a:t>
            </a:r>
            <a:endParaRPr lang="en-US" altLang="zh-CN" sz="900" dirty="0" smtClean="0">
              <a:latin typeface="Times New Roman"/>
              <a:cs typeface="Times New Roman"/>
            </a:endParaRPr>
          </a:p>
          <a:p>
            <a:pPr algn="r">
              <a:spcBef>
                <a:spcPct val="50000"/>
              </a:spcBef>
              <a:defRPr/>
            </a:pPr>
            <a:r>
              <a:rPr lang="en-US" altLang="zh-CN" sz="900" dirty="0" smtClean="0">
                <a:latin typeface="Times New Roman"/>
                <a:cs typeface="Times New Roman"/>
              </a:rPr>
              <a:t>China </a:t>
            </a:r>
            <a:r>
              <a:rPr lang="en-US" altLang="zh-CN" sz="900" dirty="0">
                <a:latin typeface="Times New Roman"/>
                <a:cs typeface="Times New Roman"/>
              </a:rPr>
              <a:t>as a case </a:t>
            </a:r>
            <a:r>
              <a:rPr lang="en-US" altLang="zh-CN" sz="900" dirty="0" err="1">
                <a:latin typeface="Times New Roman"/>
                <a:cs typeface="Times New Roman"/>
              </a:rPr>
              <a:t>study.Environ</a:t>
            </a:r>
            <a:r>
              <a:rPr lang="en-US" altLang="zh-CN" sz="900" dirty="0">
                <a:latin typeface="Times New Roman"/>
                <a:cs typeface="Times New Roman"/>
              </a:rPr>
              <a:t> </a:t>
            </a:r>
            <a:r>
              <a:rPr lang="en-US" altLang="zh-CN" sz="900" dirty="0" err="1">
                <a:latin typeface="Times New Roman"/>
                <a:cs typeface="Times New Roman"/>
              </a:rPr>
              <a:t>Geochem</a:t>
            </a:r>
            <a:r>
              <a:rPr lang="en-US" altLang="zh-CN" sz="900" dirty="0">
                <a:latin typeface="Times New Roman"/>
                <a:cs typeface="Times New Roman"/>
              </a:rPr>
              <a:t> Health.29(5):413-428. </a:t>
            </a:r>
          </a:p>
        </p:txBody>
      </p:sp>
    </p:spTree>
    <p:extLst>
      <p:ext uri="{BB962C8B-B14F-4D97-AF65-F5344CB8AC3E}">
        <p14:creationId xmlns:p14="http://schemas.microsoft.com/office/powerpoint/2010/main" xmlns="" val="1886584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/>
          <p:cNvSpPr txBox="1">
            <a:spLocks/>
          </p:cNvSpPr>
          <p:nvPr/>
        </p:nvSpPr>
        <p:spPr>
          <a:xfrm>
            <a:off x="1430422" y="0"/>
            <a:ext cx="7713578" cy="1267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cap="none" dirty="0" smtClean="0">
                <a:solidFill>
                  <a:srgbClr val="0C4571"/>
                </a:solidFill>
              </a:rPr>
              <a:t>Zinc Deficiency in Soil: Brazil</a:t>
            </a:r>
            <a:endParaRPr lang="en-US" sz="3600" cap="none" dirty="0">
              <a:solidFill>
                <a:srgbClr val="0C457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86110" y="1418638"/>
            <a:ext cx="2967078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2400"/>
              </a:spcAft>
              <a:buFont typeface="Arial"/>
              <a:buChar char="•"/>
            </a:pPr>
            <a:r>
              <a:rPr lang="en-US" dirty="0" smtClean="0">
                <a:solidFill>
                  <a:srgbClr val="404040"/>
                </a:solidFill>
              </a:rPr>
              <a:t>Recent soil sampling studies revealed that 46% of soils in Brazil are at low levels of zinc availability and 43% are at medium levels. </a:t>
            </a:r>
            <a:r>
              <a:rPr lang="en-US" dirty="0">
                <a:solidFill>
                  <a:srgbClr val="404040"/>
                </a:solidFill>
              </a:rPr>
              <a:t> </a:t>
            </a:r>
          </a:p>
          <a:p>
            <a:pPr marL="285750" indent="-285750">
              <a:spcAft>
                <a:spcPts val="2400"/>
              </a:spcAft>
              <a:buFont typeface="Arial"/>
              <a:buChar char="•"/>
            </a:pPr>
            <a:r>
              <a:rPr lang="en-US" dirty="0" smtClean="0">
                <a:solidFill>
                  <a:srgbClr val="404040"/>
                </a:solidFill>
              </a:rPr>
              <a:t>A recent study on human health shows that 30 </a:t>
            </a:r>
            <a:r>
              <a:rPr lang="en-US" dirty="0">
                <a:solidFill>
                  <a:srgbClr val="404040"/>
                </a:solidFill>
              </a:rPr>
              <a:t>to 40% of the population </a:t>
            </a:r>
            <a:r>
              <a:rPr lang="en-US" dirty="0" smtClean="0">
                <a:solidFill>
                  <a:srgbClr val="404040"/>
                </a:solidFill>
              </a:rPr>
              <a:t>in Brazil is at risk </a:t>
            </a:r>
            <a:r>
              <a:rPr lang="en-US" dirty="0">
                <a:solidFill>
                  <a:srgbClr val="404040"/>
                </a:solidFill>
              </a:rPr>
              <a:t>of zinc deficiency. </a:t>
            </a:r>
            <a:endParaRPr lang="en-US" dirty="0" smtClean="0">
              <a:solidFill>
                <a:srgbClr val="404040"/>
              </a:solidFill>
            </a:endParaRPr>
          </a:p>
          <a:p>
            <a:pPr marL="285750" indent="-285750">
              <a:spcAft>
                <a:spcPts val="2400"/>
              </a:spcAft>
              <a:buFont typeface="Arial"/>
              <a:buChar char="•"/>
            </a:pPr>
            <a:r>
              <a:rPr lang="en-US" dirty="0" smtClean="0">
                <a:solidFill>
                  <a:srgbClr val="404040"/>
                </a:solidFill>
              </a:rPr>
              <a:t>In </a:t>
            </a:r>
            <a:r>
              <a:rPr lang="en-US" dirty="0">
                <a:solidFill>
                  <a:srgbClr val="404040"/>
                </a:solidFill>
              </a:rPr>
              <a:t>the northeast </a:t>
            </a:r>
            <a:r>
              <a:rPr lang="en-US" dirty="0" smtClean="0">
                <a:solidFill>
                  <a:srgbClr val="404040"/>
                </a:solidFill>
              </a:rPr>
              <a:t>(poorer) regions of </a:t>
            </a:r>
            <a:r>
              <a:rPr lang="en-US" dirty="0">
                <a:solidFill>
                  <a:srgbClr val="404040"/>
                </a:solidFill>
              </a:rPr>
              <a:t>Brazil, </a:t>
            </a:r>
            <a:r>
              <a:rPr lang="en-US" dirty="0" smtClean="0">
                <a:solidFill>
                  <a:srgbClr val="404040"/>
                </a:solidFill>
              </a:rPr>
              <a:t>50</a:t>
            </a:r>
            <a:r>
              <a:rPr lang="en-US" dirty="0">
                <a:solidFill>
                  <a:srgbClr val="404040"/>
                </a:solidFill>
              </a:rPr>
              <a:t>% of the population is </a:t>
            </a:r>
            <a:r>
              <a:rPr lang="en-US" dirty="0" smtClean="0">
                <a:solidFill>
                  <a:srgbClr val="404040"/>
                </a:solidFill>
              </a:rPr>
              <a:t>at risk</a:t>
            </a:r>
            <a:r>
              <a:rPr lang="en-US" dirty="0">
                <a:solidFill>
                  <a:srgbClr val="404040"/>
                </a:solidFill>
              </a:rPr>
              <a:t>.</a:t>
            </a:r>
          </a:p>
        </p:txBody>
      </p:sp>
      <p:pic>
        <p:nvPicPr>
          <p:cNvPr id="5" name="Picture 4" descr="Brazil-green-outline-tra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7072" y="1819714"/>
            <a:ext cx="3821916" cy="37666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60143" y="2792160"/>
            <a:ext cx="2355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46% of soils </a:t>
            </a:r>
          </a:p>
          <a:p>
            <a:pPr algn="ctr"/>
            <a:r>
              <a:rPr lang="en-US" dirty="0" smtClean="0"/>
              <a:t>show low levels of </a:t>
            </a:r>
          </a:p>
          <a:p>
            <a:pPr algn="ctr"/>
            <a:r>
              <a:rPr lang="en-US" dirty="0" smtClean="0"/>
              <a:t>zinc availability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68341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ic Zinc">
  <a:themeElements>
    <a:clrScheme name="Custom 1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800080"/>
      </a:hlink>
      <a:folHlink>
        <a:srgbClr val="A0E7F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Basic Zinc.thmx</Template>
  <TotalTime>12353</TotalTime>
  <Words>1221</Words>
  <Application>Microsoft Office PowerPoint</Application>
  <PresentationFormat>On-screen Show (4:3)</PresentationFormat>
  <Paragraphs>283</Paragraphs>
  <Slides>30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Basic Zinc</vt:lpstr>
      <vt:lpstr>Slide 1</vt:lpstr>
      <vt:lpstr> </vt:lpstr>
      <vt:lpstr>Zn Deficient Soils  Zn Deficient Humans</vt:lpstr>
      <vt:lpstr>Slide 4</vt:lpstr>
      <vt:lpstr>Zinc is Essential for Agriculture</vt:lpstr>
      <vt:lpstr>With Zinc….Without Zinc</vt:lpstr>
      <vt:lpstr>Slide 7</vt:lpstr>
      <vt:lpstr>Slide 8</vt:lpstr>
      <vt:lpstr>Slide 9</vt:lpstr>
      <vt:lpstr>Slide 10</vt:lpstr>
      <vt:lpstr> 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ZNI Affiliate Members</vt:lpstr>
      <vt:lpstr>Slide 29</vt:lpstr>
      <vt:lpstr>Slide 30</vt:lpstr>
    </vt:vector>
  </TitlesOfParts>
  <Company>International Zinc Association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ESD Committee Meeting</dc:title>
  <dc:creator>Teri Kuhn</dc:creator>
  <cp:lastModifiedBy>SeedQuest</cp:lastModifiedBy>
  <cp:revision>221</cp:revision>
  <cp:lastPrinted>2012-06-18T17:48:21Z</cp:lastPrinted>
  <dcterms:created xsi:type="dcterms:W3CDTF">2012-06-13T20:16:01Z</dcterms:created>
  <dcterms:modified xsi:type="dcterms:W3CDTF">2013-03-17T23:23:33Z</dcterms:modified>
</cp:coreProperties>
</file>